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9" r:id="rId4"/>
    <p:sldId id="260" r:id="rId5"/>
    <p:sldId id="276" r:id="rId6"/>
    <p:sldId id="282" r:id="rId7"/>
    <p:sldId id="277" r:id="rId8"/>
    <p:sldId id="283" r:id="rId9"/>
    <p:sldId id="265" r:id="rId10"/>
    <p:sldId id="278" r:id="rId11"/>
    <p:sldId id="279" r:id="rId12"/>
    <p:sldId id="280" r:id="rId13"/>
    <p:sldId id="287" r:id="rId14"/>
    <p:sldId id="284" r:id="rId15"/>
    <p:sldId id="285" r:id="rId16"/>
    <p:sldId id="281" r:id="rId17"/>
    <p:sldId id="272"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CE2"/>
    <a:srgbClr val="D7F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88" d="100"/>
          <a:sy n="88" d="100"/>
        </p:scale>
        <p:origin x="74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4A4DAA-FD6C-4AD5-9625-0C576C1848EC}" type="datetimeFigureOut">
              <a:rPr lang="el-GR" smtClean="0"/>
              <a:t>26/9/2018</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15200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4A4DAA-FD6C-4AD5-9625-0C576C1848EC}" type="datetimeFigureOut">
              <a:rPr lang="el-GR" smtClean="0"/>
              <a:t>26/9/2018</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285743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4A4DAA-FD6C-4AD5-9625-0C576C1848EC}" type="datetimeFigureOut">
              <a:rPr lang="el-GR" smtClean="0"/>
              <a:t>26/9/2018</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42CFCC-349D-4661-93CE-193DB74CEA7F}"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966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D4A4DAA-FD6C-4AD5-9625-0C576C1848EC}" type="datetimeFigureOut">
              <a:rPr lang="el-GR" smtClean="0"/>
              <a:t>26/9/2018</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28205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D4A4DAA-FD6C-4AD5-9625-0C576C1848EC}" type="datetimeFigureOut">
              <a:rPr lang="el-GR" smtClean="0"/>
              <a:t>26/9/2018</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42CFCC-349D-4661-93CE-193DB74CEA7F}"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787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D4A4DAA-FD6C-4AD5-9625-0C576C1848EC}" type="datetimeFigureOut">
              <a:rPr lang="el-GR" smtClean="0"/>
              <a:t>26/9/2018</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397036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4A4DAA-FD6C-4AD5-9625-0C576C1848EC}" type="datetimeFigureOut">
              <a:rPr lang="el-GR" smtClean="0"/>
              <a:t>26/9/2018</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119928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4A4DAA-FD6C-4AD5-9625-0C576C1848EC}" type="datetimeFigureOut">
              <a:rPr lang="el-GR" smtClean="0"/>
              <a:t>26/9/2018</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343273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4A4DAA-FD6C-4AD5-9625-0C576C1848EC}" type="datetimeFigureOut">
              <a:rPr lang="el-GR" smtClean="0"/>
              <a:t>26/9/2018</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184327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4A4DAA-FD6C-4AD5-9625-0C576C1848EC}" type="datetimeFigureOut">
              <a:rPr lang="el-GR" smtClean="0"/>
              <a:t>26/9/2018</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35907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4A4DAA-FD6C-4AD5-9625-0C576C1848EC}" type="datetimeFigureOut">
              <a:rPr lang="el-GR" smtClean="0"/>
              <a:t>26/9/2018</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255313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4A4DAA-FD6C-4AD5-9625-0C576C1848EC}" type="datetimeFigureOut">
              <a:rPr lang="el-GR" smtClean="0"/>
              <a:t>26/9/2018</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14359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4A4DAA-FD6C-4AD5-9625-0C576C1848EC}" type="datetimeFigureOut">
              <a:rPr lang="el-GR" smtClean="0"/>
              <a:t>26/9/2018</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227441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A4DAA-FD6C-4AD5-9625-0C576C1848EC}" type="datetimeFigureOut">
              <a:rPr lang="el-GR" smtClean="0"/>
              <a:t>26/9/2018</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11291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D4A4DAA-FD6C-4AD5-9625-0C576C1848EC}" type="datetimeFigureOut">
              <a:rPr lang="el-GR" smtClean="0"/>
              <a:t>26/9/2018</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119043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D4A4DAA-FD6C-4AD5-9625-0C576C1848EC}" type="datetimeFigureOut">
              <a:rPr lang="el-GR" smtClean="0"/>
              <a:t>26/9/2018</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42CFCC-349D-4661-93CE-193DB74CEA7F}" type="slidenum">
              <a:rPr lang="el-GR" smtClean="0"/>
              <a:t>‹#›</a:t>
            </a:fld>
            <a:endParaRPr lang="el-GR"/>
          </a:p>
        </p:txBody>
      </p:sp>
    </p:spTree>
    <p:extLst>
      <p:ext uri="{BB962C8B-B14F-4D97-AF65-F5344CB8AC3E}">
        <p14:creationId xmlns:p14="http://schemas.microsoft.com/office/powerpoint/2010/main" val="2505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4ECE2">
                <a:lumMod val="85000"/>
                <a:lumOff val="15000"/>
              </a:srgb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D4A4DAA-FD6C-4AD5-9625-0C576C1848EC}" type="datetimeFigureOut">
              <a:rPr lang="el-GR" smtClean="0"/>
              <a:t>26/9/2018</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F42CFCC-349D-4661-93CE-193DB74CEA7F}" type="slidenum">
              <a:rPr lang="el-GR" smtClean="0"/>
              <a:t>‹#›</a:t>
            </a:fld>
            <a:endParaRPr lang="el-GR"/>
          </a:p>
        </p:txBody>
      </p:sp>
    </p:spTree>
    <p:extLst>
      <p:ext uri="{BB962C8B-B14F-4D97-AF65-F5344CB8AC3E}">
        <p14:creationId xmlns:p14="http://schemas.microsoft.com/office/powerpoint/2010/main" val="23470665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hyperlink" Target="mailto:jasonp@uom.edu.gr" TargetMode="External"/><Relationship Id="rId4" Type="http://schemas.openxmlformats.org/officeDocument/2006/relationships/hyperlink" Target="mailto:giotadigkogloul@outlook.com"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053" y="929256"/>
            <a:ext cx="10999515" cy="2262781"/>
          </a:xfrm>
        </p:spPr>
        <p:txBody>
          <a:bodyPr>
            <a:noAutofit/>
          </a:bodyPr>
          <a:lstStyle/>
          <a:p>
            <a:pPr algn="ctr">
              <a:lnSpc>
                <a:spcPct val="150000"/>
              </a:lnSpc>
            </a:pPr>
            <a:r>
              <a:rPr lang="en-US" sz="4100" b="1" dirty="0"/>
              <a:t>Using PROMETHEE to rank the EU countries on Environmental Health and Ecosystem Vitality</a:t>
            </a:r>
            <a:endParaRPr lang="el-GR" sz="4100" dirty="0"/>
          </a:p>
        </p:txBody>
      </p:sp>
      <p:sp>
        <p:nvSpPr>
          <p:cNvPr id="3" name="Subtitle 2"/>
          <p:cNvSpPr>
            <a:spLocks noGrp="1"/>
          </p:cNvSpPr>
          <p:nvPr>
            <p:ph type="subTitle" idx="1"/>
          </p:nvPr>
        </p:nvSpPr>
        <p:spPr>
          <a:xfrm>
            <a:off x="1883241" y="4066764"/>
            <a:ext cx="8995430" cy="1708160"/>
          </a:xfrm>
        </p:spPr>
        <p:txBody>
          <a:bodyPr wrap="square" numCol="2">
            <a:spAutoFit/>
          </a:bodyPr>
          <a:lstStyle/>
          <a:p>
            <a:pPr algn="ctr"/>
            <a:r>
              <a:rPr lang="en-ID" sz="2000" b="1" dirty="0" err="1">
                <a:solidFill>
                  <a:schemeClr val="tx1"/>
                </a:solidFill>
              </a:rPr>
              <a:t>Panagiota</a:t>
            </a:r>
            <a:r>
              <a:rPr lang="en-ID" sz="2000" b="1" dirty="0">
                <a:solidFill>
                  <a:schemeClr val="tx1"/>
                </a:solidFill>
              </a:rPr>
              <a:t> </a:t>
            </a:r>
            <a:r>
              <a:rPr lang="en-ID" sz="2000" b="1" dirty="0" smtClean="0">
                <a:solidFill>
                  <a:schemeClr val="tx1"/>
                </a:solidFill>
              </a:rPr>
              <a:t>DIGKOGLOU</a:t>
            </a:r>
          </a:p>
          <a:p>
            <a:pPr algn="ctr"/>
            <a:r>
              <a:rPr lang="en-ID" sz="1500" dirty="0" smtClean="0">
                <a:solidFill>
                  <a:schemeClr val="tx1"/>
                </a:solidFill>
              </a:rPr>
              <a:t>Department </a:t>
            </a:r>
            <a:r>
              <a:rPr lang="en-ID" sz="1500" dirty="0">
                <a:solidFill>
                  <a:schemeClr val="tx1"/>
                </a:solidFill>
              </a:rPr>
              <a:t>of Business Administration, University of Macedonia, Thessaloniki, </a:t>
            </a:r>
            <a:r>
              <a:rPr lang="en-ID" sz="1500" dirty="0" smtClean="0">
                <a:solidFill>
                  <a:schemeClr val="tx1"/>
                </a:solidFill>
              </a:rPr>
              <a:t>Greece </a:t>
            </a:r>
          </a:p>
          <a:p>
            <a:pPr algn="ctr"/>
            <a:r>
              <a:rPr lang="en-ID" sz="1500" i="1" u="sng" dirty="0" smtClean="0">
                <a:hlinkClick r:id="rId4"/>
              </a:rPr>
              <a:t>giotadigkogloul@outlook.com</a:t>
            </a:r>
            <a:endParaRPr lang="el-GR" sz="1500" dirty="0"/>
          </a:p>
          <a:p>
            <a:pPr algn="ctr"/>
            <a:r>
              <a:rPr lang="en-ID" sz="1500" i="1" dirty="0"/>
              <a:t> </a:t>
            </a:r>
            <a:endParaRPr lang="en-ID" sz="1500" i="1" u="sng" dirty="0" smtClean="0"/>
          </a:p>
          <a:p>
            <a:pPr algn="ctr"/>
            <a:r>
              <a:rPr lang="en-ID" sz="2000" b="1" dirty="0" smtClean="0">
                <a:solidFill>
                  <a:schemeClr val="tx1"/>
                </a:solidFill>
              </a:rPr>
              <a:t>Jason </a:t>
            </a:r>
            <a:r>
              <a:rPr lang="en-ID" sz="2000" b="1" dirty="0">
                <a:solidFill>
                  <a:schemeClr val="tx1"/>
                </a:solidFill>
              </a:rPr>
              <a:t>PAPATHANASIOU</a:t>
            </a:r>
            <a:endParaRPr lang="el-GR" sz="2000" b="1" dirty="0">
              <a:solidFill>
                <a:schemeClr val="tx1"/>
              </a:solidFill>
            </a:endParaRPr>
          </a:p>
          <a:p>
            <a:pPr algn="ctr"/>
            <a:r>
              <a:rPr lang="en-ID" sz="1500" dirty="0">
                <a:solidFill>
                  <a:schemeClr val="tx1"/>
                </a:solidFill>
              </a:rPr>
              <a:t>Department of Business Administration, University of Macedonia, Thessaloniki, Greece</a:t>
            </a:r>
            <a:endParaRPr lang="el-GR" sz="1500" dirty="0">
              <a:solidFill>
                <a:schemeClr val="tx1"/>
              </a:solidFill>
            </a:endParaRPr>
          </a:p>
          <a:p>
            <a:pPr algn="ctr"/>
            <a:r>
              <a:rPr lang="en-ID" sz="1500" i="1" u="sng" dirty="0">
                <a:hlinkClick r:id="rId5"/>
              </a:rPr>
              <a:t>jasonp@uom.edu.gr</a:t>
            </a:r>
          </a:p>
          <a:p>
            <a:pPr algn="ctr"/>
            <a:endParaRPr lang="en-ID" sz="1200" i="1" u="sng" dirty="0" smtClean="0">
              <a:hlinkClick r:id="rId5"/>
            </a:endParaRPr>
          </a:p>
        </p:txBody>
      </p:sp>
      <p:sp>
        <p:nvSpPr>
          <p:cNvPr id="4" name="TextBox 3"/>
          <p:cNvSpPr txBox="1"/>
          <p:nvPr/>
        </p:nvSpPr>
        <p:spPr>
          <a:xfrm>
            <a:off x="3935921" y="6003320"/>
            <a:ext cx="4621778" cy="646331"/>
          </a:xfrm>
          <a:prstGeom prst="rect">
            <a:avLst/>
          </a:prstGeom>
          <a:noFill/>
        </p:spPr>
        <p:txBody>
          <a:bodyPr wrap="none" rtlCol="0">
            <a:spAutoFit/>
          </a:bodyPr>
          <a:lstStyle/>
          <a:p>
            <a:pPr algn="ctr"/>
            <a:r>
              <a:rPr lang="en-US" dirty="0"/>
              <a:t>DDWS15 - 15th Decision Deck </a:t>
            </a:r>
            <a:r>
              <a:rPr lang="en-US" dirty="0" smtClean="0"/>
              <a:t>Workshop</a:t>
            </a:r>
            <a:br>
              <a:rPr lang="en-US" dirty="0" smtClean="0"/>
            </a:br>
            <a:r>
              <a:rPr lang="fr-FR" dirty="0"/>
              <a:t>26 </a:t>
            </a:r>
            <a:r>
              <a:rPr lang="fr-FR" dirty="0" err="1"/>
              <a:t>September</a:t>
            </a:r>
            <a:r>
              <a:rPr lang="fr-FR" dirty="0"/>
              <a:t> 2018, </a:t>
            </a:r>
            <a:r>
              <a:rPr lang="fr-FR" dirty="0" err="1"/>
              <a:t>Lisbon</a:t>
            </a:r>
            <a:r>
              <a:rPr lang="fr-FR" dirty="0"/>
              <a:t>, Portugal</a:t>
            </a:r>
            <a:endParaRPr lang="el-GR" sz="17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0325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1117604"/>
          </a:xfrm>
        </p:spPr>
        <p:txBody>
          <a:bodyPr>
            <a:normAutofit/>
          </a:bodyPr>
          <a:lstStyle/>
          <a:p>
            <a:r>
              <a:rPr lang="en-US" sz="3200" b="1" dirty="0"/>
              <a:t>CASE STUDY</a:t>
            </a:r>
            <a:r>
              <a:rPr lang="el-GR" dirty="0"/>
              <a:t/>
            </a:r>
            <a:br>
              <a:rPr lang="el-GR" dirty="0"/>
            </a:br>
            <a:r>
              <a:rPr lang="en-US" sz="2800" b="1" dirty="0" smtClean="0"/>
              <a:t>Data </a:t>
            </a:r>
            <a:r>
              <a:rPr lang="en-US" sz="2800" b="1" dirty="0"/>
              <a:t>Description</a:t>
            </a:r>
            <a:endParaRPr lang="el-GR" dirty="0"/>
          </a:p>
        </p:txBody>
      </p:sp>
      <p:sp>
        <p:nvSpPr>
          <p:cNvPr id="6" name="Rectangle 5"/>
          <p:cNvSpPr/>
          <p:nvPr/>
        </p:nvSpPr>
        <p:spPr>
          <a:xfrm>
            <a:off x="4236511" y="6062665"/>
            <a:ext cx="6096000" cy="815608"/>
          </a:xfrm>
          <a:prstGeom prst="rect">
            <a:avLst/>
          </a:prstGeom>
        </p:spPr>
        <p:txBody>
          <a:bodyPr>
            <a:spAutoFit/>
          </a:bodyPr>
          <a:lstStyle/>
          <a:p>
            <a:pPr indent="180340" algn="just">
              <a:spcBef>
                <a:spcPts val="1200"/>
              </a:spcBef>
              <a:spcAft>
                <a:spcPts val="0"/>
              </a:spcAft>
            </a:pPr>
            <a:r>
              <a:rPr lang="en-US" dirty="0">
                <a:latin typeface="Times New Roman" panose="02020603050405020304" pitchFamily="18" charset="0"/>
                <a:ea typeface="Arial" panose="020B0604020202020204" pitchFamily="34" charset="0"/>
              </a:rPr>
              <a:t> </a:t>
            </a:r>
            <a:endParaRPr lang="el-GR" dirty="0">
              <a:latin typeface="Times New Roman" panose="02020603050405020304" pitchFamily="18" charset="0"/>
              <a:ea typeface="Arial" panose="020B0604020202020204" pitchFamily="34" charset="0"/>
            </a:endParaRPr>
          </a:p>
          <a:p>
            <a:pPr indent="180340" algn="ctr">
              <a:spcBef>
                <a:spcPts val="1200"/>
              </a:spcBef>
              <a:spcAft>
                <a:spcPts val="0"/>
              </a:spcAft>
            </a:pPr>
            <a:r>
              <a:rPr lang="en-US" sz="1900" dirty="0">
                <a:solidFill>
                  <a:schemeClr val="tx1">
                    <a:lumMod val="75000"/>
                    <a:lumOff val="25000"/>
                  </a:schemeClr>
                </a:solidFill>
              </a:rPr>
              <a:t>Table 1: </a:t>
            </a:r>
            <a:r>
              <a:rPr lang="en-US" sz="1900" dirty="0" smtClean="0">
                <a:solidFill>
                  <a:schemeClr val="tx1">
                    <a:lumMod val="75000"/>
                    <a:lumOff val="25000"/>
                  </a:schemeClr>
                </a:solidFill>
              </a:rPr>
              <a:t>Data</a:t>
            </a:r>
            <a:endParaRPr lang="el-GR" sz="1900" dirty="0">
              <a:solidFill>
                <a:schemeClr val="tx1">
                  <a:lumMod val="75000"/>
                  <a:lumOff val="25000"/>
                </a:schemeClr>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pic>
        <p:nvPicPr>
          <p:cNvPr id="3" name="Picture 2"/>
          <p:cNvPicPr>
            <a:picLocks noChangeAspect="1"/>
          </p:cNvPicPr>
          <p:nvPr/>
        </p:nvPicPr>
        <p:blipFill>
          <a:blip r:embed="rId5"/>
          <a:stretch>
            <a:fillRect/>
          </a:stretch>
        </p:blipFill>
        <p:spPr>
          <a:xfrm>
            <a:off x="2592924" y="1617375"/>
            <a:ext cx="9383175" cy="4853094"/>
          </a:xfrm>
          <a:prstGeom prst="rect">
            <a:avLst/>
          </a:prstGeom>
        </p:spPr>
      </p:pic>
    </p:spTree>
    <p:extLst>
      <p:ext uri="{BB962C8B-B14F-4D97-AF65-F5344CB8AC3E}">
        <p14:creationId xmlns:p14="http://schemas.microsoft.com/office/powerpoint/2010/main" val="41778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1117604"/>
          </a:xfrm>
        </p:spPr>
        <p:txBody>
          <a:bodyPr>
            <a:normAutofit fontScale="90000"/>
          </a:bodyPr>
          <a:lstStyle/>
          <a:p>
            <a:r>
              <a:rPr lang="en-US" sz="3200" b="1" dirty="0"/>
              <a:t>CASE </a:t>
            </a:r>
            <a:r>
              <a:rPr lang="en-US" sz="3200" b="1" dirty="0" smtClean="0"/>
              <a:t>STUDY - </a:t>
            </a:r>
            <a:r>
              <a:rPr lang="en-US" sz="3200" b="1" dirty="0" err="1" smtClean="0"/>
              <a:t>diviz</a:t>
            </a:r>
            <a:r>
              <a:rPr lang="el-GR" dirty="0"/>
              <a:t/>
            </a:r>
            <a:br>
              <a:rPr lang="el-GR" dirty="0"/>
            </a:br>
            <a:endParaRPr lang="el-GR"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pic>
        <p:nvPicPr>
          <p:cNvPr id="3" name="Picture 2"/>
          <p:cNvPicPr>
            <a:picLocks noChangeAspect="1"/>
          </p:cNvPicPr>
          <p:nvPr/>
        </p:nvPicPr>
        <p:blipFill>
          <a:blip r:embed="rId5"/>
          <a:stretch>
            <a:fillRect/>
          </a:stretch>
        </p:blipFill>
        <p:spPr>
          <a:xfrm>
            <a:off x="2592925" y="1248029"/>
            <a:ext cx="5284134" cy="5400394"/>
          </a:xfrm>
          <a:prstGeom prst="rect">
            <a:avLst/>
          </a:prstGeom>
        </p:spPr>
      </p:pic>
      <p:sp>
        <p:nvSpPr>
          <p:cNvPr id="7" name="Rectangle 6"/>
          <p:cNvSpPr/>
          <p:nvPr/>
        </p:nvSpPr>
        <p:spPr>
          <a:xfrm>
            <a:off x="7624144" y="5600740"/>
            <a:ext cx="2869683" cy="1107996"/>
          </a:xfrm>
          <a:prstGeom prst="rect">
            <a:avLst/>
          </a:prstGeom>
        </p:spPr>
        <p:txBody>
          <a:bodyPr wrap="square">
            <a:spAutoFit/>
          </a:bodyPr>
          <a:lstStyle/>
          <a:p>
            <a:pPr indent="180340" algn="just">
              <a:spcBef>
                <a:spcPts val="1200"/>
              </a:spcBef>
              <a:spcAft>
                <a:spcPts val="0"/>
              </a:spcAft>
            </a:pPr>
            <a:r>
              <a:rPr lang="en-US" dirty="0">
                <a:latin typeface="Times New Roman" panose="02020603050405020304" pitchFamily="18" charset="0"/>
                <a:ea typeface="Arial" panose="020B0604020202020204" pitchFamily="34" charset="0"/>
              </a:rPr>
              <a:t> </a:t>
            </a:r>
            <a:endParaRPr lang="el-GR" dirty="0">
              <a:latin typeface="Times New Roman" panose="02020603050405020304" pitchFamily="18" charset="0"/>
              <a:ea typeface="Arial" panose="020B0604020202020204" pitchFamily="34" charset="0"/>
            </a:endParaRPr>
          </a:p>
          <a:p>
            <a:pPr indent="180340" algn="ctr">
              <a:spcBef>
                <a:spcPts val="1200"/>
              </a:spcBef>
              <a:spcAft>
                <a:spcPts val="0"/>
              </a:spcAft>
            </a:pPr>
            <a:r>
              <a:rPr lang="en-US" sz="1900" dirty="0" smtClean="0">
                <a:solidFill>
                  <a:schemeClr val="tx1">
                    <a:lumMod val="75000"/>
                    <a:lumOff val="25000"/>
                  </a:schemeClr>
                </a:solidFill>
              </a:rPr>
              <a:t>Figure </a:t>
            </a:r>
            <a:r>
              <a:rPr lang="en-US" sz="1900" dirty="0">
                <a:solidFill>
                  <a:schemeClr val="tx1">
                    <a:lumMod val="75000"/>
                    <a:lumOff val="25000"/>
                  </a:schemeClr>
                </a:solidFill>
              </a:rPr>
              <a:t>1: </a:t>
            </a:r>
            <a:r>
              <a:rPr lang="en-US" sz="1900" dirty="0" smtClean="0">
                <a:solidFill>
                  <a:schemeClr val="tx1">
                    <a:lumMod val="75000"/>
                    <a:lumOff val="25000"/>
                  </a:schemeClr>
                </a:solidFill>
              </a:rPr>
              <a:t>Criteria on the XML file</a:t>
            </a:r>
          </a:p>
        </p:txBody>
      </p:sp>
    </p:spTree>
    <p:extLst>
      <p:ext uri="{BB962C8B-B14F-4D97-AF65-F5344CB8AC3E}">
        <p14:creationId xmlns:p14="http://schemas.microsoft.com/office/powerpoint/2010/main" val="341713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
        <p:nvSpPr>
          <p:cNvPr id="6" name="Title 1"/>
          <p:cNvSpPr>
            <a:spLocks noGrp="1"/>
          </p:cNvSpPr>
          <p:nvPr>
            <p:ph type="title"/>
          </p:nvPr>
        </p:nvSpPr>
        <p:spPr>
          <a:xfrm>
            <a:off x="2592925" y="624110"/>
            <a:ext cx="8911687" cy="1117604"/>
          </a:xfrm>
        </p:spPr>
        <p:txBody>
          <a:bodyPr>
            <a:normAutofit fontScale="90000"/>
          </a:bodyPr>
          <a:lstStyle/>
          <a:p>
            <a:r>
              <a:rPr lang="en-US" sz="3200" b="1" dirty="0"/>
              <a:t>CASE </a:t>
            </a:r>
            <a:r>
              <a:rPr lang="en-US" sz="3200" b="1" dirty="0" smtClean="0"/>
              <a:t>STUDY - </a:t>
            </a:r>
            <a:r>
              <a:rPr lang="en-US" sz="3200" b="1" dirty="0" err="1" smtClean="0"/>
              <a:t>diviz</a:t>
            </a:r>
            <a:r>
              <a:rPr lang="el-GR" dirty="0"/>
              <a:t/>
            </a:r>
            <a:br>
              <a:rPr lang="el-GR" dirty="0"/>
            </a:br>
            <a:endParaRPr lang="el-GR" dirty="0"/>
          </a:p>
        </p:txBody>
      </p:sp>
      <p:pic>
        <p:nvPicPr>
          <p:cNvPr id="3" name="Picture 2"/>
          <p:cNvPicPr>
            <a:picLocks noChangeAspect="1"/>
          </p:cNvPicPr>
          <p:nvPr/>
        </p:nvPicPr>
        <p:blipFill>
          <a:blip r:embed="rId5"/>
          <a:stretch>
            <a:fillRect/>
          </a:stretch>
        </p:blipFill>
        <p:spPr>
          <a:xfrm>
            <a:off x="2694279" y="1311537"/>
            <a:ext cx="7835153" cy="5019594"/>
          </a:xfrm>
          <a:prstGeom prst="rect">
            <a:avLst/>
          </a:prstGeom>
        </p:spPr>
      </p:pic>
      <p:sp>
        <p:nvSpPr>
          <p:cNvPr id="7" name="Rectangle 6"/>
          <p:cNvSpPr/>
          <p:nvPr/>
        </p:nvSpPr>
        <p:spPr>
          <a:xfrm>
            <a:off x="4602966" y="5923327"/>
            <a:ext cx="4017778" cy="815608"/>
          </a:xfrm>
          <a:prstGeom prst="rect">
            <a:avLst/>
          </a:prstGeom>
        </p:spPr>
        <p:txBody>
          <a:bodyPr wrap="square">
            <a:spAutoFit/>
          </a:bodyPr>
          <a:lstStyle/>
          <a:p>
            <a:pPr indent="180340" algn="just">
              <a:spcBef>
                <a:spcPts val="1200"/>
              </a:spcBef>
              <a:spcAft>
                <a:spcPts val="0"/>
              </a:spcAft>
            </a:pPr>
            <a:r>
              <a:rPr lang="en-US" dirty="0">
                <a:latin typeface="Times New Roman" panose="02020603050405020304" pitchFamily="18" charset="0"/>
                <a:ea typeface="Arial" panose="020B0604020202020204" pitchFamily="34" charset="0"/>
              </a:rPr>
              <a:t> </a:t>
            </a:r>
            <a:endParaRPr lang="el-GR" dirty="0">
              <a:latin typeface="Times New Roman" panose="02020603050405020304" pitchFamily="18" charset="0"/>
              <a:ea typeface="Arial" panose="020B0604020202020204" pitchFamily="34" charset="0"/>
            </a:endParaRPr>
          </a:p>
          <a:p>
            <a:pPr indent="180340" algn="ctr">
              <a:spcBef>
                <a:spcPts val="1200"/>
              </a:spcBef>
              <a:spcAft>
                <a:spcPts val="0"/>
              </a:spcAft>
            </a:pPr>
            <a:r>
              <a:rPr lang="en-US" sz="1900" dirty="0" smtClean="0">
                <a:solidFill>
                  <a:schemeClr val="tx1">
                    <a:lumMod val="75000"/>
                    <a:lumOff val="25000"/>
                  </a:schemeClr>
                </a:solidFill>
              </a:rPr>
              <a:t>Figure 2: the </a:t>
            </a:r>
            <a:r>
              <a:rPr lang="en-US" sz="1900" dirty="0" err="1" smtClean="0">
                <a:solidFill>
                  <a:schemeClr val="tx1">
                    <a:lumMod val="75000"/>
                    <a:lumOff val="25000"/>
                  </a:schemeClr>
                </a:solidFill>
              </a:rPr>
              <a:t>diviz</a:t>
            </a:r>
            <a:r>
              <a:rPr lang="en-US" sz="1900" dirty="0" smtClean="0">
                <a:solidFill>
                  <a:schemeClr val="tx1">
                    <a:lumMod val="75000"/>
                    <a:lumOff val="25000"/>
                  </a:schemeClr>
                </a:solidFill>
              </a:rPr>
              <a:t> software</a:t>
            </a:r>
          </a:p>
        </p:txBody>
      </p:sp>
    </p:spTree>
    <p:extLst>
      <p:ext uri="{BB962C8B-B14F-4D97-AF65-F5344CB8AC3E}">
        <p14:creationId xmlns:p14="http://schemas.microsoft.com/office/powerpoint/2010/main" val="221177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84216" y="624110"/>
            <a:ext cx="8911687" cy="1117604"/>
          </a:xfrm>
        </p:spPr>
        <p:txBody>
          <a:bodyPr>
            <a:normAutofit fontScale="90000"/>
          </a:bodyPr>
          <a:lstStyle/>
          <a:p>
            <a:r>
              <a:rPr lang="en-US" sz="3200" b="1" dirty="0"/>
              <a:t>CASE </a:t>
            </a:r>
            <a:r>
              <a:rPr lang="en-US" sz="3200" b="1" dirty="0" smtClean="0"/>
              <a:t>STUDY – Visual PROMETHEE</a:t>
            </a:r>
            <a:r>
              <a:rPr lang="el-GR" dirty="0"/>
              <a:t/>
            </a:r>
            <a:br>
              <a:rPr lang="el-GR" dirty="0"/>
            </a:br>
            <a:endParaRPr lang="el-GR" dirty="0"/>
          </a:p>
        </p:txBody>
      </p:sp>
      <p:pic>
        <p:nvPicPr>
          <p:cNvPr id="3" name="Picture 2"/>
          <p:cNvPicPr>
            <a:picLocks noChangeAspect="1"/>
          </p:cNvPicPr>
          <p:nvPr/>
        </p:nvPicPr>
        <p:blipFill rotWithShape="1">
          <a:blip r:embed="rId2"/>
          <a:srcRect r="12140"/>
          <a:stretch/>
        </p:blipFill>
        <p:spPr>
          <a:xfrm>
            <a:off x="2697992" y="1246093"/>
            <a:ext cx="2483612" cy="5300980"/>
          </a:xfrm>
          <a:prstGeom prst="rect">
            <a:avLst/>
          </a:prstGeom>
        </p:spPr>
      </p:pic>
      <p:pic>
        <p:nvPicPr>
          <p:cNvPr id="7" name="Picture 6"/>
          <p:cNvPicPr>
            <a:picLocks noChangeAspect="1"/>
          </p:cNvPicPr>
          <p:nvPr/>
        </p:nvPicPr>
        <p:blipFill>
          <a:blip r:embed="rId3"/>
          <a:stretch>
            <a:fillRect/>
          </a:stretch>
        </p:blipFill>
        <p:spPr>
          <a:xfrm>
            <a:off x="5256090" y="1246093"/>
            <a:ext cx="2520000" cy="5300980"/>
          </a:xfrm>
          <a:prstGeom prst="rect">
            <a:avLst/>
          </a:prstGeom>
        </p:spPr>
      </p:pic>
      <p:pic>
        <p:nvPicPr>
          <p:cNvPr id="8" name="Picture 7"/>
          <p:cNvPicPr>
            <a:picLocks noChangeAspect="1"/>
          </p:cNvPicPr>
          <p:nvPr/>
        </p:nvPicPr>
        <p:blipFill>
          <a:blip r:embed="rId4"/>
          <a:stretch>
            <a:fillRect/>
          </a:stretch>
        </p:blipFill>
        <p:spPr>
          <a:xfrm>
            <a:off x="7850576" y="1235708"/>
            <a:ext cx="2520000" cy="5311366"/>
          </a:xfrm>
          <a:prstGeom prst="rect">
            <a:avLst/>
          </a:prstGeom>
        </p:spPr>
      </p:pic>
      <p:sp>
        <p:nvSpPr>
          <p:cNvPr id="11" name="Rectangle 10"/>
          <p:cNvSpPr/>
          <p:nvPr/>
        </p:nvSpPr>
        <p:spPr>
          <a:xfrm>
            <a:off x="10101943" y="5146690"/>
            <a:ext cx="2274847" cy="1400383"/>
          </a:xfrm>
          <a:prstGeom prst="rect">
            <a:avLst/>
          </a:prstGeom>
        </p:spPr>
        <p:txBody>
          <a:bodyPr wrap="square">
            <a:spAutoFit/>
          </a:bodyPr>
          <a:lstStyle/>
          <a:p>
            <a:pPr indent="180340" algn="just">
              <a:spcBef>
                <a:spcPts val="1200"/>
              </a:spcBef>
              <a:spcAft>
                <a:spcPts val="0"/>
              </a:spcAft>
            </a:pPr>
            <a:r>
              <a:rPr lang="en-US" dirty="0">
                <a:latin typeface="Times New Roman" panose="02020603050405020304" pitchFamily="18" charset="0"/>
                <a:ea typeface="Arial" panose="020B0604020202020204" pitchFamily="34" charset="0"/>
              </a:rPr>
              <a:t> </a:t>
            </a:r>
            <a:endParaRPr lang="el-GR" dirty="0">
              <a:latin typeface="Times New Roman" panose="02020603050405020304" pitchFamily="18" charset="0"/>
              <a:ea typeface="Arial" panose="020B0604020202020204" pitchFamily="34" charset="0"/>
            </a:endParaRPr>
          </a:p>
          <a:p>
            <a:pPr indent="180340" algn="ctr">
              <a:spcBef>
                <a:spcPts val="1200"/>
              </a:spcBef>
              <a:spcAft>
                <a:spcPts val="0"/>
              </a:spcAft>
            </a:pPr>
            <a:r>
              <a:rPr lang="en-US" sz="1900" dirty="0" smtClean="0">
                <a:solidFill>
                  <a:schemeClr val="tx1">
                    <a:lumMod val="75000"/>
                    <a:lumOff val="25000"/>
                  </a:schemeClr>
                </a:solidFill>
              </a:rPr>
              <a:t>Figure </a:t>
            </a:r>
            <a:r>
              <a:rPr lang="en-US" sz="1900" dirty="0">
                <a:solidFill>
                  <a:schemeClr val="tx1">
                    <a:lumMod val="75000"/>
                    <a:lumOff val="25000"/>
                  </a:schemeClr>
                </a:solidFill>
              </a:rPr>
              <a:t>3</a:t>
            </a:r>
            <a:r>
              <a:rPr lang="en-US" sz="1900" dirty="0" smtClean="0">
                <a:solidFill>
                  <a:schemeClr val="tx1">
                    <a:lumMod val="75000"/>
                    <a:lumOff val="25000"/>
                  </a:schemeClr>
                </a:solidFill>
              </a:rPr>
              <a:t>: the Visual PROMETHEE</a:t>
            </a:r>
          </a:p>
        </p:txBody>
      </p:sp>
    </p:spTree>
    <p:extLst>
      <p:ext uri="{BB962C8B-B14F-4D97-AF65-F5344CB8AC3E}">
        <p14:creationId xmlns:p14="http://schemas.microsoft.com/office/powerpoint/2010/main" val="2537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1117604"/>
          </a:xfrm>
        </p:spPr>
        <p:txBody>
          <a:bodyPr>
            <a:normAutofit fontScale="90000"/>
          </a:bodyPr>
          <a:lstStyle/>
          <a:p>
            <a:r>
              <a:rPr lang="en-US" sz="3200" b="1" dirty="0"/>
              <a:t>CASE </a:t>
            </a:r>
            <a:r>
              <a:rPr lang="en-US" sz="3200" b="1" dirty="0" smtClean="0"/>
              <a:t>STUDY – Visual PROMETHEE</a:t>
            </a:r>
            <a:r>
              <a:rPr lang="el-GR" dirty="0"/>
              <a:t/>
            </a:r>
            <a:br>
              <a:rPr lang="el-GR" dirty="0"/>
            </a:br>
            <a:endParaRPr lang="el-GR" dirty="0"/>
          </a:p>
        </p:txBody>
      </p:sp>
      <p:pic>
        <p:nvPicPr>
          <p:cNvPr id="6" name="Picture 5"/>
          <p:cNvPicPr>
            <a:picLocks noChangeAspect="1"/>
          </p:cNvPicPr>
          <p:nvPr/>
        </p:nvPicPr>
        <p:blipFill>
          <a:blip r:embed="rId2"/>
          <a:stretch>
            <a:fillRect/>
          </a:stretch>
        </p:blipFill>
        <p:spPr>
          <a:xfrm>
            <a:off x="2725831" y="1268238"/>
            <a:ext cx="9199658" cy="5180198"/>
          </a:xfrm>
          <a:prstGeom prst="rect">
            <a:avLst/>
          </a:prstGeom>
        </p:spPr>
      </p:pic>
      <p:sp>
        <p:nvSpPr>
          <p:cNvPr id="5" name="Rectangle 4"/>
          <p:cNvSpPr/>
          <p:nvPr/>
        </p:nvSpPr>
        <p:spPr>
          <a:xfrm>
            <a:off x="5078849" y="6007556"/>
            <a:ext cx="4493621" cy="815608"/>
          </a:xfrm>
          <a:prstGeom prst="rect">
            <a:avLst/>
          </a:prstGeom>
        </p:spPr>
        <p:txBody>
          <a:bodyPr wrap="square">
            <a:spAutoFit/>
          </a:bodyPr>
          <a:lstStyle/>
          <a:p>
            <a:pPr indent="180340" algn="just">
              <a:spcBef>
                <a:spcPts val="1200"/>
              </a:spcBef>
              <a:spcAft>
                <a:spcPts val="0"/>
              </a:spcAft>
            </a:pPr>
            <a:r>
              <a:rPr lang="en-US" dirty="0">
                <a:latin typeface="Times New Roman" panose="02020603050405020304" pitchFamily="18" charset="0"/>
                <a:ea typeface="Arial" panose="020B0604020202020204" pitchFamily="34" charset="0"/>
              </a:rPr>
              <a:t> </a:t>
            </a:r>
            <a:endParaRPr lang="el-GR" dirty="0">
              <a:latin typeface="Times New Roman" panose="02020603050405020304" pitchFamily="18" charset="0"/>
              <a:ea typeface="Arial" panose="020B0604020202020204" pitchFamily="34" charset="0"/>
            </a:endParaRPr>
          </a:p>
          <a:p>
            <a:pPr indent="180340" algn="ctr">
              <a:spcBef>
                <a:spcPts val="1200"/>
              </a:spcBef>
              <a:spcAft>
                <a:spcPts val="0"/>
              </a:spcAft>
            </a:pPr>
            <a:r>
              <a:rPr lang="en-US" sz="1900" dirty="0" smtClean="0">
                <a:solidFill>
                  <a:schemeClr val="tx1">
                    <a:lumMod val="75000"/>
                    <a:lumOff val="25000"/>
                  </a:schemeClr>
                </a:solidFill>
              </a:rPr>
              <a:t>Figure </a:t>
            </a:r>
            <a:r>
              <a:rPr lang="en-US" sz="1900" dirty="0">
                <a:solidFill>
                  <a:schemeClr val="tx1">
                    <a:lumMod val="75000"/>
                    <a:lumOff val="25000"/>
                  </a:schemeClr>
                </a:solidFill>
              </a:rPr>
              <a:t>4</a:t>
            </a:r>
            <a:r>
              <a:rPr lang="en-US" sz="1900" dirty="0" smtClean="0">
                <a:solidFill>
                  <a:schemeClr val="tx1">
                    <a:lumMod val="75000"/>
                    <a:lumOff val="25000"/>
                  </a:schemeClr>
                </a:solidFill>
              </a:rPr>
              <a:t>: Scenarios’ comparison</a:t>
            </a:r>
          </a:p>
        </p:txBody>
      </p:sp>
    </p:spTree>
    <p:extLst>
      <p:ext uri="{BB962C8B-B14F-4D97-AF65-F5344CB8AC3E}">
        <p14:creationId xmlns:p14="http://schemas.microsoft.com/office/powerpoint/2010/main" val="367912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84216" y="624110"/>
            <a:ext cx="8911687" cy="1117604"/>
          </a:xfrm>
        </p:spPr>
        <p:txBody>
          <a:bodyPr>
            <a:normAutofit fontScale="90000"/>
          </a:bodyPr>
          <a:lstStyle/>
          <a:p>
            <a:r>
              <a:rPr lang="en-US" sz="3200" b="1" dirty="0"/>
              <a:t>CASE </a:t>
            </a:r>
            <a:r>
              <a:rPr lang="en-US" sz="3200" b="1" dirty="0" smtClean="0"/>
              <a:t>STUDY – RESULTS</a:t>
            </a:r>
            <a:r>
              <a:rPr lang="el-GR" dirty="0"/>
              <a:t/>
            </a:r>
            <a:br>
              <a:rPr lang="el-GR" dirty="0"/>
            </a:br>
            <a:endParaRPr lang="el-GR" dirty="0"/>
          </a:p>
        </p:txBody>
      </p:sp>
      <p:pic>
        <p:nvPicPr>
          <p:cNvPr id="2" name="Picture 1"/>
          <p:cNvPicPr>
            <a:picLocks noChangeAspect="1"/>
          </p:cNvPicPr>
          <p:nvPr/>
        </p:nvPicPr>
        <p:blipFill>
          <a:blip r:embed="rId2"/>
          <a:stretch>
            <a:fillRect/>
          </a:stretch>
        </p:blipFill>
        <p:spPr>
          <a:xfrm>
            <a:off x="986118" y="1274557"/>
            <a:ext cx="11112874" cy="5145413"/>
          </a:xfrm>
          <a:prstGeom prst="rect">
            <a:avLst/>
          </a:prstGeom>
        </p:spPr>
      </p:pic>
      <p:sp>
        <p:nvSpPr>
          <p:cNvPr id="5" name="Rectangle 4"/>
          <p:cNvSpPr/>
          <p:nvPr/>
        </p:nvSpPr>
        <p:spPr>
          <a:xfrm>
            <a:off x="4021424" y="5946597"/>
            <a:ext cx="5042261" cy="815608"/>
          </a:xfrm>
          <a:prstGeom prst="rect">
            <a:avLst/>
          </a:prstGeom>
        </p:spPr>
        <p:txBody>
          <a:bodyPr wrap="square">
            <a:spAutoFit/>
          </a:bodyPr>
          <a:lstStyle/>
          <a:p>
            <a:pPr indent="180340" algn="just">
              <a:spcBef>
                <a:spcPts val="1200"/>
              </a:spcBef>
              <a:spcAft>
                <a:spcPts val="0"/>
              </a:spcAft>
            </a:pPr>
            <a:r>
              <a:rPr lang="en-US" dirty="0">
                <a:latin typeface="Times New Roman" panose="02020603050405020304" pitchFamily="18" charset="0"/>
                <a:ea typeface="Arial" panose="020B0604020202020204" pitchFamily="34" charset="0"/>
              </a:rPr>
              <a:t> </a:t>
            </a:r>
            <a:endParaRPr lang="el-GR" dirty="0">
              <a:latin typeface="Times New Roman" panose="02020603050405020304" pitchFamily="18" charset="0"/>
              <a:ea typeface="Arial" panose="020B0604020202020204" pitchFamily="34" charset="0"/>
            </a:endParaRPr>
          </a:p>
          <a:p>
            <a:pPr indent="180340" algn="ctr">
              <a:spcBef>
                <a:spcPts val="1200"/>
              </a:spcBef>
              <a:spcAft>
                <a:spcPts val="0"/>
              </a:spcAft>
            </a:pPr>
            <a:r>
              <a:rPr lang="en-US" sz="1900" dirty="0" smtClean="0">
                <a:solidFill>
                  <a:schemeClr val="tx1">
                    <a:lumMod val="75000"/>
                    <a:lumOff val="25000"/>
                  </a:schemeClr>
                </a:solidFill>
              </a:rPr>
              <a:t>Table 2: Rankings &amp; Global Flows</a:t>
            </a:r>
          </a:p>
        </p:txBody>
      </p:sp>
    </p:spTree>
    <p:extLst>
      <p:ext uri="{BB962C8B-B14F-4D97-AF65-F5344CB8AC3E}">
        <p14:creationId xmlns:p14="http://schemas.microsoft.com/office/powerpoint/2010/main" val="37578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1117604"/>
          </a:xfrm>
        </p:spPr>
        <p:txBody>
          <a:bodyPr>
            <a:normAutofit/>
          </a:bodyPr>
          <a:lstStyle/>
          <a:p>
            <a:r>
              <a:rPr lang="en-US" sz="3200" b="1" dirty="0"/>
              <a:t>CASE STUDY</a:t>
            </a:r>
            <a:r>
              <a:rPr lang="el-GR" dirty="0"/>
              <a:t/>
            </a:r>
            <a:br>
              <a:rPr lang="el-GR" dirty="0"/>
            </a:br>
            <a:r>
              <a:rPr lang="en-US" sz="2800" b="1" dirty="0"/>
              <a:t>Sensitivity analysis </a:t>
            </a:r>
            <a:endParaRPr lang="el-GR" dirty="0"/>
          </a:p>
        </p:txBody>
      </p:sp>
      <p:sp>
        <p:nvSpPr>
          <p:cNvPr id="2" name="Content Placeholder 1"/>
          <p:cNvSpPr>
            <a:spLocks noGrp="1"/>
          </p:cNvSpPr>
          <p:nvPr>
            <p:ph idx="1"/>
          </p:nvPr>
        </p:nvSpPr>
        <p:spPr>
          <a:xfrm>
            <a:off x="5451578" y="1622355"/>
            <a:ext cx="3435070" cy="475129"/>
          </a:xfrm>
        </p:spPr>
        <p:txBody>
          <a:bodyPr/>
          <a:lstStyle/>
          <a:p>
            <a:pPr marL="0" indent="0">
              <a:buNone/>
            </a:pPr>
            <a:r>
              <a:rPr lang="en-US" dirty="0"/>
              <a:t>Table 3: Sensitivity Analysis</a:t>
            </a:r>
            <a:endParaRPr lang="el-GR" dirty="0"/>
          </a:p>
        </p:txBody>
      </p:sp>
      <p:sp>
        <p:nvSpPr>
          <p:cNvPr id="7" name="Content Placeholder 2"/>
          <p:cNvSpPr txBox="1">
            <a:spLocks/>
          </p:cNvSpPr>
          <p:nvPr/>
        </p:nvSpPr>
        <p:spPr>
          <a:xfrm>
            <a:off x="2592925" y="3886201"/>
            <a:ext cx="9294275" cy="285553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At 2006 and 2008 </a:t>
            </a:r>
            <a:r>
              <a:rPr lang="en-US" dirty="0"/>
              <a:t>the intervals have a distance of about 20</a:t>
            </a:r>
            <a:r>
              <a:rPr lang="en-US" dirty="0" smtClean="0"/>
              <a:t>%</a:t>
            </a:r>
            <a:r>
              <a:rPr lang="el-GR" dirty="0" smtClean="0"/>
              <a:t>, </a:t>
            </a:r>
            <a:r>
              <a:rPr lang="en-US" dirty="0" smtClean="0"/>
              <a:t>but at the following years are getting particularly </a:t>
            </a:r>
            <a:r>
              <a:rPr lang="en-US" dirty="0"/>
              <a:t>limited</a:t>
            </a:r>
            <a:r>
              <a:rPr lang="en-US" dirty="0" smtClean="0"/>
              <a:t>.</a:t>
            </a:r>
          </a:p>
          <a:p>
            <a:endParaRPr lang="en-US" sz="600" dirty="0"/>
          </a:p>
          <a:p>
            <a:r>
              <a:rPr lang="en-US" dirty="0"/>
              <a:t>This makes our solution quite sensitive to any change</a:t>
            </a:r>
            <a:r>
              <a:rPr lang="en-US" dirty="0" smtClean="0"/>
              <a:t>.</a:t>
            </a:r>
          </a:p>
          <a:p>
            <a:endParaRPr lang="en-US" sz="600" dirty="0"/>
          </a:p>
          <a:p>
            <a:r>
              <a:rPr lang="en-US" dirty="0"/>
              <a:t>This may happens because the countries’ values are quite similar and therefore the margin for any change is quite limited. </a:t>
            </a:r>
            <a:endParaRPr lang="en-US" dirty="0" smtClean="0"/>
          </a:p>
          <a:p>
            <a:endParaRPr lang="en-US" sz="600" dirty="0"/>
          </a:p>
          <a:p>
            <a:r>
              <a:rPr lang="en-US" dirty="0" smtClean="0"/>
              <a:t>In </a:t>
            </a:r>
            <a:r>
              <a:rPr lang="en-US" dirty="0"/>
              <a:t>any case, these strict limits should be taken into account for the flexibility of our ranking.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pic>
        <p:nvPicPr>
          <p:cNvPr id="5" name="Picture 4"/>
          <p:cNvPicPr>
            <a:picLocks noChangeAspect="1"/>
          </p:cNvPicPr>
          <p:nvPr/>
        </p:nvPicPr>
        <p:blipFill>
          <a:blip r:embed="rId5"/>
          <a:stretch>
            <a:fillRect/>
          </a:stretch>
        </p:blipFill>
        <p:spPr>
          <a:xfrm>
            <a:off x="4187924" y="1976247"/>
            <a:ext cx="5962378" cy="1909954"/>
          </a:xfrm>
          <a:prstGeom prst="rect">
            <a:avLst/>
          </a:prstGeom>
        </p:spPr>
      </p:pic>
    </p:spTree>
    <p:extLst>
      <p:ext uri="{BB962C8B-B14F-4D97-AF65-F5344CB8AC3E}">
        <p14:creationId xmlns:p14="http://schemas.microsoft.com/office/powerpoint/2010/main" val="35990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1117604"/>
          </a:xfrm>
        </p:spPr>
        <p:txBody>
          <a:bodyPr>
            <a:normAutofit/>
          </a:bodyPr>
          <a:lstStyle/>
          <a:p>
            <a:r>
              <a:rPr lang="en-US" b="1" dirty="0"/>
              <a:t>CONCLUSIONS</a:t>
            </a:r>
            <a:endParaRPr lang="el-GR" sz="32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
        <p:nvSpPr>
          <p:cNvPr id="5" name="Content Placeholder 4"/>
          <p:cNvSpPr>
            <a:spLocks noGrp="1"/>
          </p:cNvSpPr>
          <p:nvPr>
            <p:ph idx="1"/>
          </p:nvPr>
        </p:nvSpPr>
        <p:spPr>
          <a:xfrm>
            <a:off x="2589212" y="1863634"/>
            <a:ext cx="8915400" cy="4047588"/>
          </a:xfrm>
        </p:spPr>
        <p:txBody>
          <a:bodyPr>
            <a:normAutofit fontScale="85000" lnSpcReduction="10000"/>
          </a:bodyPr>
          <a:lstStyle/>
          <a:p>
            <a:r>
              <a:rPr lang="en-US" dirty="0" smtClean="0"/>
              <a:t>Every ranking is different to each ranking of the EPI.</a:t>
            </a:r>
          </a:p>
          <a:p>
            <a:endParaRPr lang="en-US" dirty="0" smtClean="0"/>
          </a:p>
          <a:p>
            <a:r>
              <a:rPr lang="en-US" dirty="0" smtClean="0"/>
              <a:t>Many changes across the selected years. </a:t>
            </a:r>
          </a:p>
          <a:p>
            <a:endParaRPr lang="en-US" dirty="0"/>
          </a:p>
          <a:p>
            <a:r>
              <a:rPr lang="en-US" dirty="0" smtClean="0"/>
              <a:t>The rankings are different every year, with small and big changes in the countries’ positions.</a:t>
            </a:r>
          </a:p>
          <a:p>
            <a:endParaRPr lang="en-US" dirty="0"/>
          </a:p>
          <a:p>
            <a:r>
              <a:rPr lang="en-US" dirty="0"/>
              <a:t>The transition from 2014 to 2016 is the most relatively </a:t>
            </a:r>
            <a:r>
              <a:rPr lang="en-US" dirty="0" smtClean="0"/>
              <a:t>stable</a:t>
            </a:r>
            <a:r>
              <a:rPr lang="el-GR" dirty="0" smtClean="0"/>
              <a:t>.</a:t>
            </a:r>
          </a:p>
          <a:p>
            <a:endParaRPr lang="el-GR" dirty="0"/>
          </a:p>
          <a:p>
            <a:r>
              <a:rPr lang="en-US" dirty="0" smtClean="0"/>
              <a:t>All countries try to get improved. </a:t>
            </a:r>
            <a:endParaRPr lang="el-GR" dirty="0" smtClean="0"/>
          </a:p>
          <a:p>
            <a:endParaRPr lang="el-GR" dirty="0"/>
          </a:p>
          <a:p>
            <a:r>
              <a:rPr lang="en-US" dirty="0" smtClean="0"/>
              <a:t>All countries </a:t>
            </a:r>
            <a:r>
              <a:rPr lang="en-US" dirty="0"/>
              <a:t>are in harmony with the European Union's pattern for a better quality of life for </a:t>
            </a:r>
            <a:r>
              <a:rPr lang="en-US" dirty="0" smtClean="0"/>
              <a:t>the EU citizens.</a:t>
            </a:r>
            <a:endParaRPr lang="el-GR" dirty="0"/>
          </a:p>
        </p:txBody>
      </p:sp>
    </p:spTree>
    <p:extLst>
      <p:ext uri="{BB962C8B-B14F-4D97-AF65-F5344CB8AC3E}">
        <p14:creationId xmlns:p14="http://schemas.microsoft.com/office/powerpoint/2010/main" val="79786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775857"/>
            <a:ext cx="8915400" cy="1338944"/>
          </a:xfrm>
        </p:spPr>
        <p:txBody>
          <a:bodyPr>
            <a:normAutofit/>
          </a:bodyPr>
          <a:lstStyle/>
          <a:p>
            <a:pPr marL="0" indent="0" algn="ctr">
              <a:buNone/>
            </a:pPr>
            <a:r>
              <a:rPr lang="en-US" sz="4000" b="1" dirty="0">
                <a:solidFill>
                  <a:schemeClr val="tx1">
                    <a:lumMod val="85000"/>
                    <a:lumOff val="15000"/>
                  </a:schemeClr>
                </a:solidFill>
                <a:latin typeface="+mj-lt"/>
                <a:ea typeface="+mj-ea"/>
                <a:cs typeface="+mj-cs"/>
              </a:rPr>
              <a:t>Thank you for your attention!</a:t>
            </a:r>
            <a:endParaRPr lang="el-GR" sz="4000" b="1" dirty="0">
              <a:solidFill>
                <a:schemeClr val="tx1">
                  <a:lumMod val="85000"/>
                  <a:lumOff val="15000"/>
                </a:schemeClr>
              </a:solidFill>
              <a:latin typeface="+mj-lt"/>
              <a:ea typeface="+mj-ea"/>
              <a:cs typeface="+mj-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5797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93061"/>
          </a:xfrm>
        </p:spPr>
        <p:txBody>
          <a:bodyPr/>
          <a:lstStyle/>
          <a:p>
            <a:r>
              <a:rPr lang="en-US" b="1" dirty="0"/>
              <a:t>INTRODUCTION</a:t>
            </a:r>
            <a:endParaRPr lang="el-GR" dirty="0"/>
          </a:p>
        </p:txBody>
      </p:sp>
      <p:sp>
        <p:nvSpPr>
          <p:cNvPr id="3" name="Content Placeholder 2"/>
          <p:cNvSpPr>
            <a:spLocks noGrp="1"/>
          </p:cNvSpPr>
          <p:nvPr>
            <p:ph idx="1"/>
          </p:nvPr>
        </p:nvSpPr>
        <p:spPr>
          <a:xfrm>
            <a:off x="2592925" y="1643744"/>
            <a:ext cx="8325446" cy="4757056"/>
          </a:xfrm>
        </p:spPr>
        <p:txBody>
          <a:bodyPr>
            <a:normAutofit/>
          </a:bodyPr>
          <a:lstStyle/>
          <a:p>
            <a:r>
              <a:rPr lang="en-US" sz="1900" dirty="0"/>
              <a:t>The purpose of this work is to examine the course of </a:t>
            </a:r>
            <a:r>
              <a:rPr lang="en-US" sz="1900" dirty="0" smtClean="0"/>
              <a:t>the EU </a:t>
            </a:r>
            <a:r>
              <a:rPr lang="en-US" sz="1900" dirty="0"/>
              <a:t>countries over the chosen </a:t>
            </a:r>
            <a:r>
              <a:rPr lang="en-US" sz="1900" dirty="0" smtClean="0"/>
              <a:t>decade.</a:t>
            </a:r>
          </a:p>
          <a:p>
            <a:endParaRPr lang="en-US" sz="1900" dirty="0"/>
          </a:p>
          <a:p>
            <a:r>
              <a:rPr lang="en-US" sz="1900" dirty="0" smtClean="0"/>
              <a:t>We processed the data with the </a:t>
            </a:r>
            <a:r>
              <a:rPr lang="en-US" sz="1900" dirty="0" err="1" smtClean="0"/>
              <a:t>diviz</a:t>
            </a:r>
            <a:r>
              <a:rPr lang="en-US" sz="1900" dirty="0" smtClean="0"/>
              <a:t> software and with the Visual PROMETHEE. </a:t>
            </a:r>
          </a:p>
          <a:p>
            <a:endParaRPr lang="en-US" sz="1900" dirty="0" smtClean="0"/>
          </a:p>
          <a:p>
            <a:r>
              <a:rPr lang="en-US" sz="1900" dirty="0" smtClean="0"/>
              <a:t>The source of the data is a part of the Environmental Performance Index (EPI), which is published by Yale </a:t>
            </a:r>
            <a:r>
              <a:rPr lang="en-US" sz="1900" dirty="0"/>
              <a:t>University and Columbia University </a:t>
            </a:r>
            <a:r>
              <a:rPr lang="en-US" sz="1900" dirty="0" smtClean="0"/>
              <a:t>every </a:t>
            </a:r>
            <a:r>
              <a:rPr lang="en-US" sz="1900" dirty="0"/>
              <a:t>two </a:t>
            </a:r>
            <a:r>
              <a:rPr lang="en-US" sz="1900" dirty="0" smtClean="0"/>
              <a:t>years.</a:t>
            </a:r>
          </a:p>
          <a:p>
            <a:endParaRPr lang="en-US" sz="1900"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97045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1589314"/>
            <a:ext cx="8336332" cy="4506965"/>
          </a:xfrm>
        </p:spPr>
        <p:txBody>
          <a:bodyPr>
            <a:normAutofit fontScale="92500" lnSpcReduction="10000"/>
          </a:bodyPr>
          <a:lstStyle/>
          <a:p>
            <a:r>
              <a:rPr lang="en-US" sz="1900" dirty="0" smtClean="0"/>
              <a:t>An increasing interest and concern for environmental problems and quality of life.</a:t>
            </a:r>
            <a:endParaRPr lang="el-GR" sz="1900" dirty="0" smtClean="0"/>
          </a:p>
          <a:p>
            <a:endParaRPr lang="el-GR" sz="1900" dirty="0"/>
          </a:p>
          <a:p>
            <a:r>
              <a:rPr lang="en-US" sz="1900" dirty="0" smtClean="0"/>
              <a:t>The European Union is characterized by a high concern for the environmental issues.</a:t>
            </a:r>
          </a:p>
          <a:p>
            <a:endParaRPr lang="en-US" sz="1900" dirty="0"/>
          </a:p>
          <a:p>
            <a:r>
              <a:rPr lang="en-US" sz="1900" dirty="0" smtClean="0"/>
              <a:t>There are many publications, which are focused on the Environmental Performance Index. </a:t>
            </a:r>
          </a:p>
          <a:p>
            <a:endParaRPr lang="en-US" sz="1900" dirty="0" smtClean="0"/>
          </a:p>
          <a:p>
            <a:r>
              <a:rPr lang="en-US" sz="1900" dirty="0" smtClean="0"/>
              <a:t>There is a gap between the EPI and the multi-criteria analysis methods. </a:t>
            </a:r>
          </a:p>
          <a:p>
            <a:endParaRPr lang="en-US" sz="1900" dirty="0"/>
          </a:p>
          <a:p>
            <a:r>
              <a:rPr lang="en-US" sz="1900" dirty="0"/>
              <a:t>One relative publication to a sensitivity analysis of </a:t>
            </a:r>
            <a:r>
              <a:rPr lang="en-US" sz="1900" dirty="0" smtClean="0"/>
              <a:t>the EPI </a:t>
            </a:r>
            <a:r>
              <a:rPr lang="en-US" sz="1900" dirty="0"/>
              <a:t>has presented by </a:t>
            </a:r>
            <a:r>
              <a:rPr lang="en-US" sz="1900" dirty="0" err="1"/>
              <a:t>Saisana</a:t>
            </a:r>
            <a:r>
              <a:rPr lang="en-US" sz="1900" dirty="0"/>
              <a:t> and </a:t>
            </a:r>
            <a:r>
              <a:rPr lang="en-US" sz="1900" dirty="0" err="1"/>
              <a:t>Saltelli</a:t>
            </a:r>
            <a:r>
              <a:rPr lang="en-US" sz="1900" dirty="0"/>
              <a:t> (2008</a:t>
            </a:r>
            <a:r>
              <a:rPr lang="en-US" sz="1900" dirty="0" smtClean="0"/>
              <a:t>). </a:t>
            </a:r>
            <a:endParaRPr lang="el-GR" sz="1900" dirty="0"/>
          </a:p>
        </p:txBody>
      </p:sp>
      <p:sp>
        <p:nvSpPr>
          <p:cNvPr id="4" name="Title 1"/>
          <p:cNvSpPr>
            <a:spLocks noGrp="1"/>
          </p:cNvSpPr>
          <p:nvPr>
            <p:ph type="title"/>
          </p:nvPr>
        </p:nvSpPr>
        <p:spPr>
          <a:xfrm>
            <a:off x="2592925" y="624110"/>
            <a:ext cx="8911687" cy="693061"/>
          </a:xfrm>
        </p:spPr>
        <p:txBody>
          <a:bodyPr>
            <a:normAutofit/>
          </a:bodyPr>
          <a:lstStyle/>
          <a:p>
            <a:r>
              <a:rPr lang="en-US" b="1" dirty="0"/>
              <a:t>LITERATURE </a:t>
            </a:r>
            <a:r>
              <a:rPr lang="en-US" b="1" dirty="0" smtClean="0"/>
              <a:t>REVIEW</a:t>
            </a:r>
            <a:endParaRPr lang="el-GR"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767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774384"/>
          </a:xfrm>
        </p:spPr>
        <p:txBody>
          <a:bodyPr>
            <a:normAutofit fontScale="90000"/>
          </a:bodyPr>
          <a:lstStyle/>
          <a:p>
            <a:r>
              <a:rPr lang="en-US" b="1" dirty="0"/>
              <a:t>ENVIRONMENTAL PERFORMANCE INDEX</a:t>
            </a:r>
            <a:r>
              <a:rPr lang="el-GR" dirty="0"/>
              <a:t/>
            </a:r>
            <a:br>
              <a:rPr lang="el-GR" dirty="0"/>
            </a:br>
            <a:endParaRPr lang="el-GR" dirty="0"/>
          </a:p>
        </p:txBody>
      </p:sp>
      <p:sp>
        <p:nvSpPr>
          <p:cNvPr id="5" name="Content Placeholder 2"/>
          <p:cNvSpPr>
            <a:spLocks noGrp="1"/>
          </p:cNvSpPr>
          <p:nvPr>
            <p:ph idx="1"/>
          </p:nvPr>
        </p:nvSpPr>
        <p:spPr>
          <a:xfrm>
            <a:off x="2592925" y="1589314"/>
            <a:ext cx="8336332" cy="4506965"/>
          </a:xfrm>
        </p:spPr>
        <p:txBody>
          <a:bodyPr>
            <a:normAutofit/>
          </a:bodyPr>
          <a:lstStyle/>
          <a:p>
            <a:r>
              <a:rPr lang="en-US" sz="1900" dirty="0" smtClean="0"/>
              <a:t>Today, EPI ranks more than </a:t>
            </a:r>
            <a:r>
              <a:rPr lang="en-US" sz="1900" dirty="0" smtClean="0"/>
              <a:t>200 </a:t>
            </a:r>
            <a:r>
              <a:rPr lang="en-US" sz="1900" dirty="0"/>
              <a:t>countries on several performance indicators across specific categories related to environmental health and ecosystem vitality.</a:t>
            </a:r>
            <a:endParaRPr lang="en-US" sz="1900" dirty="0" smtClean="0"/>
          </a:p>
          <a:p>
            <a:endParaRPr lang="en-US" sz="1900" dirty="0"/>
          </a:p>
          <a:p>
            <a:r>
              <a:rPr lang="en-US" sz="1900" dirty="0"/>
              <a:t>It is developed </a:t>
            </a:r>
            <a:r>
              <a:rPr lang="en-US" sz="1900" dirty="0" smtClean="0"/>
              <a:t>by Yale </a:t>
            </a:r>
            <a:r>
              <a:rPr lang="en-US" sz="1900" dirty="0"/>
              <a:t>University and Columbia University in collaboration with the World Economic Forum. </a:t>
            </a:r>
            <a:endParaRPr lang="en-US" sz="1900" dirty="0" smtClean="0"/>
          </a:p>
          <a:p>
            <a:endParaRPr lang="en-US" sz="1900" dirty="0" smtClean="0"/>
          </a:p>
          <a:p>
            <a:r>
              <a:rPr lang="en-US" sz="1900" dirty="0" smtClean="0"/>
              <a:t>It includes </a:t>
            </a:r>
            <a:r>
              <a:rPr lang="en-US" sz="1900" dirty="0"/>
              <a:t>issues about quality of human health, air, sanitation and water, treatment of wastewater, levels of nitrogen, loss of tree cover, fish stocks, protection of biodiversity and habitant and also measurements about climate and energy.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95796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774384"/>
          </a:xfrm>
        </p:spPr>
        <p:txBody>
          <a:bodyPr>
            <a:normAutofit fontScale="90000"/>
          </a:bodyPr>
          <a:lstStyle/>
          <a:p>
            <a:r>
              <a:rPr lang="en-US" b="1" dirty="0"/>
              <a:t>ENVIRONMENTAL PERFORMANCE INDEX</a:t>
            </a:r>
            <a:r>
              <a:rPr lang="el-GR" dirty="0"/>
              <a:t/>
            </a:r>
            <a:br>
              <a:rPr lang="el-GR" dirty="0"/>
            </a:br>
            <a:endParaRPr lang="el-GR" dirty="0"/>
          </a:p>
        </p:txBody>
      </p:sp>
      <p:sp>
        <p:nvSpPr>
          <p:cNvPr id="5" name="Content Placeholder 2"/>
          <p:cNvSpPr>
            <a:spLocks noGrp="1"/>
          </p:cNvSpPr>
          <p:nvPr>
            <p:ph idx="1"/>
          </p:nvPr>
        </p:nvSpPr>
        <p:spPr>
          <a:xfrm>
            <a:off x="2592924" y="1589313"/>
            <a:ext cx="8911687" cy="5080427"/>
          </a:xfrm>
        </p:spPr>
        <p:txBody>
          <a:bodyPr>
            <a:normAutofit/>
          </a:bodyPr>
          <a:lstStyle/>
          <a:p>
            <a:r>
              <a:rPr lang="en-US" dirty="0" smtClean="0"/>
              <a:t>Raw </a:t>
            </a:r>
            <a:r>
              <a:rPr lang="en-US" dirty="0"/>
              <a:t>datasets are transferred to standardized and comparable performance </a:t>
            </a:r>
            <a:r>
              <a:rPr lang="en-US" dirty="0" smtClean="0"/>
              <a:t>indicators.</a:t>
            </a:r>
          </a:p>
          <a:p>
            <a:endParaRPr lang="en-US" dirty="0" smtClean="0"/>
          </a:p>
          <a:p>
            <a:r>
              <a:rPr lang="en-US" dirty="0" smtClean="0"/>
              <a:t>The </a:t>
            </a:r>
            <a:r>
              <a:rPr lang="en-US" dirty="0"/>
              <a:t>transformed data are used for the calculation of performance indicators, using a “proximity-to-target” methodology, which measures how close a specific country is to a defined target</a:t>
            </a:r>
            <a:r>
              <a:rPr lang="en-US" dirty="0" smtClean="0"/>
              <a:t>.</a:t>
            </a:r>
          </a:p>
          <a:p>
            <a:endParaRPr lang="en-US" dirty="0" smtClean="0"/>
          </a:p>
          <a:p>
            <a:pPr lvl="1"/>
            <a:r>
              <a:rPr lang="en-US" sz="1800" dirty="0" smtClean="0"/>
              <a:t>National or international policy goals or established scientific threshold.</a:t>
            </a:r>
          </a:p>
          <a:p>
            <a:pPr lvl="1"/>
            <a:endParaRPr lang="en-US" sz="1800" dirty="0" smtClean="0"/>
          </a:p>
          <a:p>
            <a:pPr lvl="1"/>
            <a:r>
              <a:rPr lang="en-US" sz="1800" dirty="0" smtClean="0"/>
              <a:t>The arithmetic scale is from 0 to 100.</a:t>
            </a:r>
          </a:p>
          <a:p>
            <a:pPr lvl="1"/>
            <a:endParaRPr lang="en-US" sz="1800" dirty="0" smtClean="0"/>
          </a:p>
          <a:p>
            <a:pPr lvl="1"/>
            <a:r>
              <a:rPr lang="en-US" sz="1800" dirty="0" smtClean="0"/>
              <a:t>There are weights, which are estimated through the quality of the underlying dataset, as well as the relevance or fit of the indicator to assess the policy issue.</a:t>
            </a:r>
            <a:endParaRPr lang="en-US" sz="18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7711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774384"/>
          </a:xfrm>
        </p:spPr>
        <p:txBody>
          <a:bodyPr>
            <a:normAutofit fontScale="90000"/>
          </a:bodyPr>
          <a:lstStyle/>
          <a:p>
            <a:r>
              <a:rPr lang="en-US" b="1" dirty="0"/>
              <a:t>ENVIRONMENTAL PERFORMANCE INDEX</a:t>
            </a:r>
            <a:r>
              <a:rPr lang="el-GR" dirty="0"/>
              <a:t/>
            </a:r>
            <a:br>
              <a:rPr lang="el-GR" dirty="0"/>
            </a:br>
            <a:endParaRPr lang="el-GR" dirty="0"/>
          </a:p>
        </p:txBody>
      </p:sp>
      <p:sp>
        <p:nvSpPr>
          <p:cNvPr id="5" name="Content Placeholder 2"/>
          <p:cNvSpPr>
            <a:spLocks noGrp="1"/>
          </p:cNvSpPr>
          <p:nvPr>
            <p:ph idx="1"/>
          </p:nvPr>
        </p:nvSpPr>
        <p:spPr>
          <a:xfrm>
            <a:off x="2592924" y="1398495"/>
            <a:ext cx="8911687" cy="5271246"/>
          </a:xfrm>
        </p:spPr>
        <p:txBody>
          <a:bodyPr>
            <a:normAutofit/>
          </a:bodyPr>
          <a:lstStyle/>
          <a:p>
            <a:r>
              <a:rPr lang="en-US" sz="1800" dirty="0" smtClean="0"/>
              <a:t>We will use as two criteria </a:t>
            </a:r>
            <a:r>
              <a:rPr lang="en-US" dirty="0"/>
              <a:t>the indicators Environmental Health and Ecosystem </a:t>
            </a:r>
            <a:r>
              <a:rPr lang="en-US" dirty="0" smtClean="0"/>
              <a:t>Vitality. </a:t>
            </a:r>
          </a:p>
          <a:p>
            <a:endParaRPr lang="en-US" dirty="0"/>
          </a:p>
          <a:p>
            <a:r>
              <a:rPr lang="en-US" dirty="0" smtClean="0"/>
              <a:t>The Environmental Health includes smaller indicators, which are;</a:t>
            </a:r>
          </a:p>
          <a:p>
            <a:pPr lvl="1"/>
            <a:r>
              <a:rPr lang="en-US" dirty="0" smtClean="0"/>
              <a:t>Climate &amp; Energy</a:t>
            </a:r>
          </a:p>
          <a:p>
            <a:pPr lvl="1"/>
            <a:r>
              <a:rPr lang="en-US" dirty="0" smtClean="0"/>
              <a:t>Biodiversity &amp; Habitat</a:t>
            </a:r>
          </a:p>
          <a:p>
            <a:pPr lvl="1"/>
            <a:r>
              <a:rPr lang="en-US" dirty="0" smtClean="0"/>
              <a:t>Fisheries</a:t>
            </a:r>
          </a:p>
          <a:p>
            <a:pPr lvl="1"/>
            <a:r>
              <a:rPr lang="en-US" dirty="0" smtClean="0"/>
              <a:t>Forests</a:t>
            </a:r>
          </a:p>
          <a:p>
            <a:pPr lvl="1"/>
            <a:r>
              <a:rPr lang="en-US" dirty="0" smtClean="0"/>
              <a:t>Agriculture</a:t>
            </a:r>
          </a:p>
          <a:p>
            <a:pPr lvl="1"/>
            <a:r>
              <a:rPr lang="en-US" dirty="0" smtClean="0"/>
              <a:t>Water resources</a:t>
            </a:r>
          </a:p>
          <a:p>
            <a:r>
              <a:rPr lang="en-US" dirty="0" smtClean="0"/>
              <a:t>In the same way, the Ecosystem Vitality includes other indicators;</a:t>
            </a:r>
          </a:p>
          <a:p>
            <a:pPr lvl="1"/>
            <a:r>
              <a:rPr lang="en-US" dirty="0" smtClean="0"/>
              <a:t>Health impacts</a:t>
            </a:r>
          </a:p>
          <a:p>
            <a:pPr lvl="1"/>
            <a:r>
              <a:rPr lang="en-US" dirty="0" smtClean="0"/>
              <a:t>Air quality</a:t>
            </a:r>
          </a:p>
          <a:p>
            <a:pPr lvl="1"/>
            <a:r>
              <a:rPr lang="en-US" dirty="0" smtClean="0"/>
              <a:t>Water &amp; Sanitation</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818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774384"/>
          </a:xfrm>
        </p:spPr>
        <p:txBody>
          <a:bodyPr>
            <a:normAutofit fontScale="90000"/>
          </a:bodyPr>
          <a:lstStyle/>
          <a:p>
            <a:r>
              <a:rPr lang="en-US" b="1" dirty="0" smtClean="0"/>
              <a:t>PROMETHEE</a:t>
            </a:r>
            <a:r>
              <a:rPr lang="el-GR" dirty="0"/>
              <a:t/>
            </a:r>
            <a:br>
              <a:rPr lang="el-GR" dirty="0"/>
            </a:br>
            <a:endParaRPr lang="el-GR" dirty="0"/>
          </a:p>
        </p:txBody>
      </p:sp>
      <p:sp>
        <p:nvSpPr>
          <p:cNvPr id="5" name="Content Placeholder 2"/>
          <p:cNvSpPr>
            <a:spLocks noGrp="1"/>
          </p:cNvSpPr>
          <p:nvPr>
            <p:ph idx="1"/>
          </p:nvPr>
        </p:nvSpPr>
        <p:spPr>
          <a:xfrm>
            <a:off x="2592924" y="1589313"/>
            <a:ext cx="9119464" cy="5080427"/>
          </a:xfrm>
        </p:spPr>
        <p:txBody>
          <a:bodyPr>
            <a:normAutofit/>
          </a:bodyPr>
          <a:lstStyle/>
          <a:p>
            <a:r>
              <a:rPr lang="en-US" sz="1900" dirty="0"/>
              <a:t>It belongs to the family of outranking </a:t>
            </a:r>
            <a:r>
              <a:rPr lang="en-US" sz="1900" dirty="0" smtClean="0"/>
              <a:t>methods. </a:t>
            </a:r>
          </a:p>
          <a:p>
            <a:endParaRPr lang="en-US" sz="1900" dirty="0" smtClean="0"/>
          </a:p>
          <a:p>
            <a:r>
              <a:rPr lang="en-US" sz="1900" dirty="0"/>
              <a:t>P</a:t>
            </a:r>
            <a:r>
              <a:rPr lang="en-US" sz="1900" dirty="0" smtClean="0"/>
              <a:t>ROMETHEE </a:t>
            </a:r>
            <a:r>
              <a:rPr lang="en-US" sz="1900" dirty="0"/>
              <a:t>I (partial ranking) and PROMETHEE II (global ranking) were firstly developed by Jean-Pierre Brans (1982) and a few years later PROMETHEE III and PROMETHEE IV were developed by Brans and </a:t>
            </a:r>
            <a:r>
              <a:rPr lang="en-US" sz="1900" dirty="0" err="1"/>
              <a:t>Mareschall</a:t>
            </a:r>
            <a:r>
              <a:rPr lang="en-US" sz="1900" dirty="0"/>
              <a:t> (1998</a:t>
            </a:r>
            <a:r>
              <a:rPr lang="en-US" sz="1900" dirty="0" smtClean="0"/>
              <a:t>).</a:t>
            </a:r>
          </a:p>
          <a:p>
            <a:endParaRPr lang="en-US" sz="1900" dirty="0"/>
          </a:p>
          <a:p>
            <a:r>
              <a:rPr lang="en-US" sz="1900" dirty="0" smtClean="0"/>
              <a:t>It is based on three general steps: </a:t>
            </a:r>
          </a:p>
          <a:p>
            <a:pPr lvl="1"/>
            <a:r>
              <a:rPr lang="en-US" dirty="0" smtClean="0"/>
              <a:t>1. </a:t>
            </a:r>
            <a:r>
              <a:rPr lang="en-US" sz="1800" dirty="0" smtClean="0"/>
              <a:t>It calculates the preference degrees for every action on every criterion.</a:t>
            </a:r>
          </a:p>
          <a:p>
            <a:pPr lvl="1"/>
            <a:r>
              <a:rPr lang="en-US" sz="1800" dirty="0" smtClean="0"/>
              <a:t>2. It calculates the </a:t>
            </a:r>
            <a:r>
              <a:rPr lang="en-US" sz="1800" dirty="0" err="1" smtClean="0"/>
              <a:t>unicriterion</a:t>
            </a:r>
            <a:r>
              <a:rPr lang="en-US" sz="1800" dirty="0" smtClean="0"/>
              <a:t> flow of every criterion.</a:t>
            </a:r>
          </a:p>
          <a:p>
            <a:pPr lvl="1"/>
            <a:r>
              <a:rPr lang="en-US" sz="1800" dirty="0" smtClean="0"/>
              <a:t>3. It calculates the global flows of all criterions.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21082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774384"/>
          </a:xfrm>
        </p:spPr>
        <p:txBody>
          <a:bodyPr>
            <a:normAutofit fontScale="90000"/>
          </a:bodyPr>
          <a:lstStyle/>
          <a:p>
            <a:r>
              <a:rPr lang="en-US" b="1" dirty="0" smtClean="0"/>
              <a:t>The Decision Deck project - </a:t>
            </a:r>
            <a:r>
              <a:rPr lang="en-US" b="1" dirty="0" err="1" smtClean="0"/>
              <a:t>diviz</a:t>
            </a:r>
            <a:r>
              <a:rPr lang="el-GR" dirty="0"/>
              <a:t/>
            </a:r>
            <a:br>
              <a:rPr lang="el-GR" dirty="0"/>
            </a:br>
            <a:endParaRPr lang="el-GR" dirty="0"/>
          </a:p>
        </p:txBody>
      </p:sp>
      <p:sp>
        <p:nvSpPr>
          <p:cNvPr id="5" name="Content Placeholder 2"/>
          <p:cNvSpPr>
            <a:spLocks noGrp="1"/>
          </p:cNvSpPr>
          <p:nvPr>
            <p:ph idx="1"/>
          </p:nvPr>
        </p:nvSpPr>
        <p:spPr>
          <a:xfrm>
            <a:off x="2592924" y="1589313"/>
            <a:ext cx="9119464" cy="5080427"/>
          </a:xfrm>
        </p:spPr>
        <p:txBody>
          <a:bodyPr>
            <a:normAutofit/>
          </a:bodyPr>
          <a:lstStyle/>
          <a:p>
            <a:r>
              <a:rPr lang="en-US" sz="1800" dirty="0" smtClean="0"/>
              <a:t>The </a:t>
            </a:r>
            <a:r>
              <a:rPr lang="en-US" sz="1800" dirty="0" err="1" smtClean="0"/>
              <a:t>diviz</a:t>
            </a:r>
            <a:r>
              <a:rPr lang="en-US" sz="1800" dirty="0" smtClean="0"/>
              <a:t> software platform is a part of the Decision Deck project, which</a:t>
            </a:r>
            <a:r>
              <a:rPr lang="el-GR" sz="1800" dirty="0" smtClean="0"/>
              <a:t> </a:t>
            </a:r>
            <a:r>
              <a:rPr lang="en-US" sz="1800" dirty="0" smtClean="0"/>
              <a:t>aims at</a:t>
            </a:r>
            <a:r>
              <a:rPr lang="en-US" dirty="0" smtClean="0"/>
              <a:t> </a:t>
            </a:r>
            <a:r>
              <a:rPr lang="en-US" dirty="0"/>
              <a:t>collaboratively developing open source software tools implementing Multiple Criteria Decision Aid (MCDA</a:t>
            </a:r>
            <a:r>
              <a:rPr lang="en-US" dirty="0" smtClean="0"/>
              <a:t>), with a rising interest</a:t>
            </a:r>
            <a:r>
              <a:rPr lang="el-GR" dirty="0" smtClean="0"/>
              <a:t> </a:t>
            </a:r>
            <a:r>
              <a:rPr lang="en-US" dirty="0"/>
              <a:t>in the scientific community.</a:t>
            </a:r>
            <a:endParaRPr lang="en-US" dirty="0" smtClean="0"/>
          </a:p>
          <a:p>
            <a:endParaRPr lang="en-US" sz="1800" dirty="0"/>
          </a:p>
          <a:p>
            <a:r>
              <a:rPr lang="en-US" dirty="0" smtClean="0"/>
              <a:t>It can be used by several users, like teachers who use MCDA methods, researchers who want to compare methodologies or to create a new one, and practitioners who want to implement the MCDA to problems of the real world. </a:t>
            </a:r>
          </a:p>
          <a:p>
            <a:endParaRPr lang="en-US" sz="1800" dirty="0"/>
          </a:p>
          <a:p>
            <a:r>
              <a:rPr lang="en-US" dirty="0" smtClean="0"/>
              <a:t>The </a:t>
            </a:r>
            <a:r>
              <a:rPr lang="en-US" dirty="0" err="1" smtClean="0"/>
              <a:t>diviz</a:t>
            </a:r>
            <a:r>
              <a:rPr lang="en-US" dirty="0" smtClean="0"/>
              <a:t> software is a tool, which includes many MCDA methodologies and it is used for designing</a:t>
            </a:r>
            <a:r>
              <a:rPr lang="en-US" dirty="0"/>
              <a:t>, executing and </a:t>
            </a:r>
            <a:r>
              <a:rPr lang="en-US" dirty="0" smtClean="0"/>
              <a:t>deploying those </a:t>
            </a:r>
            <a:r>
              <a:rPr lang="en-US" dirty="0"/>
              <a:t>MCDA methods.</a:t>
            </a:r>
            <a:endParaRPr lang="en-US" sz="1800" dirty="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6987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92925" y="624110"/>
            <a:ext cx="8911687" cy="1117604"/>
          </a:xfrm>
        </p:spPr>
        <p:txBody>
          <a:bodyPr>
            <a:normAutofit/>
          </a:bodyPr>
          <a:lstStyle/>
          <a:p>
            <a:r>
              <a:rPr lang="en-US" sz="3200" b="1" dirty="0"/>
              <a:t>CASE STUDY</a:t>
            </a:r>
            <a:r>
              <a:rPr lang="el-GR" dirty="0"/>
              <a:t/>
            </a:r>
            <a:br>
              <a:rPr lang="el-GR" dirty="0"/>
            </a:br>
            <a:r>
              <a:rPr lang="en-US" sz="2800" b="1" dirty="0" smtClean="0"/>
              <a:t>Data </a:t>
            </a:r>
            <a:r>
              <a:rPr lang="en-US" sz="2800" b="1" dirty="0"/>
              <a:t>Description</a:t>
            </a:r>
            <a:endParaRPr lang="el-GR"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
        <p:nvSpPr>
          <p:cNvPr id="6" name="Content Placeholder 5"/>
          <p:cNvSpPr>
            <a:spLocks noGrp="1"/>
          </p:cNvSpPr>
          <p:nvPr>
            <p:ph idx="1"/>
          </p:nvPr>
        </p:nvSpPr>
        <p:spPr/>
        <p:txBody>
          <a:bodyPr/>
          <a:lstStyle/>
          <a:p>
            <a:r>
              <a:rPr lang="en-US" dirty="0" smtClean="0"/>
              <a:t>We have 6 scenarios with the chosen years, 2 </a:t>
            </a:r>
            <a:r>
              <a:rPr lang="en-US" dirty="0"/>
              <a:t>criteria (Environmental Health and Ecosystem </a:t>
            </a:r>
            <a:r>
              <a:rPr lang="en-US" dirty="0" smtClean="0"/>
              <a:t>Vitality) and the 28 EU countries as alternatives. </a:t>
            </a:r>
          </a:p>
          <a:p>
            <a:endParaRPr lang="el-GR" dirty="0" smtClean="0"/>
          </a:p>
          <a:p>
            <a:r>
              <a:rPr lang="en-US" dirty="0" smtClean="0"/>
              <a:t>We will process our data with the </a:t>
            </a:r>
            <a:r>
              <a:rPr lang="en-US" dirty="0" err="1" smtClean="0"/>
              <a:t>diviz</a:t>
            </a:r>
            <a:r>
              <a:rPr lang="en-US" dirty="0" smtClean="0"/>
              <a:t> software and also with the Visual PROMETHEE. </a:t>
            </a:r>
            <a:endParaRPr lang="en-US" dirty="0"/>
          </a:p>
          <a:p>
            <a:endParaRPr lang="en-US" dirty="0"/>
          </a:p>
        </p:txBody>
      </p:sp>
    </p:spTree>
    <p:extLst>
      <p:ext uri="{BB962C8B-B14F-4D97-AF65-F5344CB8AC3E}">
        <p14:creationId xmlns:p14="http://schemas.microsoft.com/office/powerpoint/2010/main" val="24397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816</TotalTime>
  <Words>854</Words>
  <Application>Microsoft Office PowerPoint</Application>
  <PresentationFormat>Widescreen</PresentationFormat>
  <Paragraphs>114</Paragraphs>
  <Slides>18</Slides>
  <Notes>0</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Times New Roman</vt:lpstr>
      <vt:lpstr>Wingdings 3</vt:lpstr>
      <vt:lpstr>Wisp</vt:lpstr>
      <vt:lpstr>Using PROMETHEE to rank the EU countries on Environmental Health and Ecosystem Vitality</vt:lpstr>
      <vt:lpstr>INTRODUCTION</vt:lpstr>
      <vt:lpstr>LITERATURE REVIEW</vt:lpstr>
      <vt:lpstr>ENVIRONMENTAL PERFORMANCE INDEX </vt:lpstr>
      <vt:lpstr>ENVIRONMENTAL PERFORMANCE INDEX </vt:lpstr>
      <vt:lpstr>ENVIRONMENTAL PERFORMANCE INDEX </vt:lpstr>
      <vt:lpstr>PROMETHEE </vt:lpstr>
      <vt:lpstr>The Decision Deck project - diviz </vt:lpstr>
      <vt:lpstr>CASE STUDY Data Description</vt:lpstr>
      <vt:lpstr>CASE STUDY Data Description</vt:lpstr>
      <vt:lpstr>CASE STUDY - diviz </vt:lpstr>
      <vt:lpstr>CASE STUDY - diviz </vt:lpstr>
      <vt:lpstr>CASE STUDY – Visual PROMETHEE </vt:lpstr>
      <vt:lpstr>CASE STUDY – Visual PROMETHEE </vt:lpstr>
      <vt:lpstr>CASE STUDY – RESULTS </vt:lpstr>
      <vt:lpstr>CASE STUDY Sensitivity analysis </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AHP and VIKOR to evaluate the hotel industry  of eight European countries</dc:title>
  <dc:creator>Γιώτα Δίγκογλου</dc:creator>
  <cp:lastModifiedBy>Giota Digkoglou</cp:lastModifiedBy>
  <cp:revision>46</cp:revision>
  <dcterms:created xsi:type="dcterms:W3CDTF">2017-09-04T07:04:09Z</dcterms:created>
  <dcterms:modified xsi:type="dcterms:W3CDTF">2018-09-26T09:32:57Z</dcterms:modified>
</cp:coreProperties>
</file>