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86" r:id="rId5"/>
    <p:sldId id="259" r:id="rId6"/>
    <p:sldId id="260" r:id="rId7"/>
    <p:sldId id="261" r:id="rId8"/>
    <p:sldId id="263" r:id="rId9"/>
    <p:sldId id="262" r:id="rId10"/>
    <p:sldId id="264" r:id="rId11"/>
    <p:sldId id="289" r:id="rId12"/>
    <p:sldId id="266" r:id="rId13"/>
    <p:sldId id="267" r:id="rId14"/>
    <p:sldId id="268" r:id="rId15"/>
    <p:sldId id="273" r:id="rId16"/>
    <p:sldId id="276" r:id="rId17"/>
    <p:sldId id="275" r:id="rId18"/>
    <p:sldId id="277" r:id="rId19"/>
    <p:sldId id="279" r:id="rId20"/>
    <p:sldId id="278" r:id="rId21"/>
    <p:sldId id="280" r:id="rId22"/>
    <p:sldId id="270" r:id="rId23"/>
    <p:sldId id="281" r:id="rId24"/>
    <p:sldId id="282" r:id="rId25"/>
    <p:sldId id="287" r:id="rId26"/>
    <p:sldId id="283" r:id="rId27"/>
    <p:sldId id="285" r:id="rId28"/>
    <p:sldId id="269" r:id="rId29"/>
    <p:sldId id="288" r:id="rId30"/>
    <p:sldId id="271" r:id="rId3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AFE2"/>
    <a:srgbClr val="F46CD0"/>
    <a:srgbClr val="EBF0F9"/>
    <a:srgbClr val="FF9900"/>
    <a:srgbClr val="E04E20"/>
    <a:srgbClr val="F375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23" d="100"/>
          <a:sy n="123" d="100"/>
        </p:scale>
        <p:origin x="-102" y="-3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BD3BF12-6655-4A0C-A0A8-24152010719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GB"/>
          </a:p>
        </p:txBody>
      </p:sp>
      <p:sp>
        <p:nvSpPr>
          <p:cNvPr id="3" name="Subtítulo 2">
            <a:extLst>
              <a:ext uri="{FF2B5EF4-FFF2-40B4-BE49-F238E27FC236}">
                <a16:creationId xmlns:a16="http://schemas.microsoft.com/office/drawing/2014/main" xmlns="" id="{E292230D-524E-4DF7-8545-CB59899F28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fecha 3">
            <a:extLst>
              <a:ext uri="{FF2B5EF4-FFF2-40B4-BE49-F238E27FC236}">
                <a16:creationId xmlns:a16="http://schemas.microsoft.com/office/drawing/2014/main" xmlns="" id="{DB0D427E-AD70-44CB-A625-670E08ED77EE}"/>
              </a:ext>
            </a:extLst>
          </p:cNvPr>
          <p:cNvSpPr>
            <a:spLocks noGrp="1"/>
          </p:cNvSpPr>
          <p:nvPr>
            <p:ph type="dt" sz="half" idx="10"/>
          </p:nvPr>
        </p:nvSpPr>
        <p:spPr/>
        <p:txBody>
          <a:bodyPr/>
          <a:lstStyle/>
          <a:p>
            <a:fld id="{54EBA1B6-D86D-4C65-8745-A84CB0ADB6C9}" type="datetimeFigureOut">
              <a:rPr lang="en-GB" smtClean="0"/>
              <a:t>24/09/2018</a:t>
            </a:fld>
            <a:endParaRPr lang="en-GB"/>
          </a:p>
        </p:txBody>
      </p:sp>
      <p:sp>
        <p:nvSpPr>
          <p:cNvPr id="5" name="Marcador de pie de página 4">
            <a:extLst>
              <a:ext uri="{FF2B5EF4-FFF2-40B4-BE49-F238E27FC236}">
                <a16:creationId xmlns:a16="http://schemas.microsoft.com/office/drawing/2014/main" xmlns="" id="{40170DB1-8F2B-42A7-A517-213557FB0422}"/>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xmlns="" id="{7192075E-456F-4986-9506-AB0AB7DE710C}"/>
              </a:ext>
            </a:extLst>
          </p:cNvPr>
          <p:cNvSpPr>
            <a:spLocks noGrp="1"/>
          </p:cNvSpPr>
          <p:nvPr>
            <p:ph type="sldNum" sz="quarter" idx="12"/>
          </p:nvPr>
        </p:nvSpPr>
        <p:spPr/>
        <p:txBody>
          <a:bodyPr/>
          <a:lstStyle/>
          <a:p>
            <a:fld id="{0EA0E959-7155-415B-8CAF-68E9BBF5894D}" type="slidenum">
              <a:rPr lang="en-GB" smtClean="0"/>
              <a:t>‹Nº›</a:t>
            </a:fld>
            <a:endParaRPr lang="en-GB"/>
          </a:p>
        </p:txBody>
      </p:sp>
    </p:spTree>
    <p:extLst>
      <p:ext uri="{BB962C8B-B14F-4D97-AF65-F5344CB8AC3E}">
        <p14:creationId xmlns:p14="http://schemas.microsoft.com/office/powerpoint/2010/main" val="3069327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38C1F0F-AC02-4FBA-9F90-5CEFABC695D7}"/>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xmlns="" id="{CEE2A7CA-7457-4509-8196-1D96E46432F4}"/>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xmlns="" id="{9588C26B-07A5-4F06-BEE4-2F10F286BB85}"/>
              </a:ext>
            </a:extLst>
          </p:cNvPr>
          <p:cNvSpPr>
            <a:spLocks noGrp="1"/>
          </p:cNvSpPr>
          <p:nvPr>
            <p:ph type="dt" sz="half" idx="10"/>
          </p:nvPr>
        </p:nvSpPr>
        <p:spPr/>
        <p:txBody>
          <a:bodyPr/>
          <a:lstStyle/>
          <a:p>
            <a:fld id="{54EBA1B6-D86D-4C65-8745-A84CB0ADB6C9}" type="datetimeFigureOut">
              <a:rPr lang="en-GB" smtClean="0"/>
              <a:t>24/09/2018</a:t>
            </a:fld>
            <a:endParaRPr lang="en-GB"/>
          </a:p>
        </p:txBody>
      </p:sp>
      <p:sp>
        <p:nvSpPr>
          <p:cNvPr id="5" name="Marcador de pie de página 4">
            <a:extLst>
              <a:ext uri="{FF2B5EF4-FFF2-40B4-BE49-F238E27FC236}">
                <a16:creationId xmlns:a16="http://schemas.microsoft.com/office/drawing/2014/main" xmlns="" id="{13EAD6E0-8775-4854-BE1B-196964EDD9BA}"/>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xmlns="" id="{6C019458-F76A-4458-8600-DEDE6039C152}"/>
              </a:ext>
            </a:extLst>
          </p:cNvPr>
          <p:cNvSpPr>
            <a:spLocks noGrp="1"/>
          </p:cNvSpPr>
          <p:nvPr>
            <p:ph type="sldNum" sz="quarter" idx="12"/>
          </p:nvPr>
        </p:nvSpPr>
        <p:spPr/>
        <p:txBody>
          <a:bodyPr/>
          <a:lstStyle/>
          <a:p>
            <a:fld id="{0EA0E959-7155-415B-8CAF-68E9BBF5894D}" type="slidenum">
              <a:rPr lang="en-GB" smtClean="0"/>
              <a:t>‹Nº›</a:t>
            </a:fld>
            <a:endParaRPr lang="en-GB"/>
          </a:p>
        </p:txBody>
      </p:sp>
    </p:spTree>
    <p:extLst>
      <p:ext uri="{BB962C8B-B14F-4D97-AF65-F5344CB8AC3E}">
        <p14:creationId xmlns:p14="http://schemas.microsoft.com/office/powerpoint/2010/main" val="1122193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F0931460-FCE0-452D-B25A-76B9AC97564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xmlns="" id="{AF3E8640-8AB8-4486-ADCB-861E40083E63}"/>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xmlns="" id="{8CB0489F-E062-433D-9803-FEBF89078ECD}"/>
              </a:ext>
            </a:extLst>
          </p:cNvPr>
          <p:cNvSpPr>
            <a:spLocks noGrp="1"/>
          </p:cNvSpPr>
          <p:nvPr>
            <p:ph type="dt" sz="half" idx="10"/>
          </p:nvPr>
        </p:nvSpPr>
        <p:spPr/>
        <p:txBody>
          <a:bodyPr/>
          <a:lstStyle/>
          <a:p>
            <a:fld id="{54EBA1B6-D86D-4C65-8745-A84CB0ADB6C9}" type="datetimeFigureOut">
              <a:rPr lang="en-GB" smtClean="0"/>
              <a:t>24/09/2018</a:t>
            </a:fld>
            <a:endParaRPr lang="en-GB"/>
          </a:p>
        </p:txBody>
      </p:sp>
      <p:sp>
        <p:nvSpPr>
          <p:cNvPr id="5" name="Marcador de pie de página 4">
            <a:extLst>
              <a:ext uri="{FF2B5EF4-FFF2-40B4-BE49-F238E27FC236}">
                <a16:creationId xmlns:a16="http://schemas.microsoft.com/office/drawing/2014/main" xmlns="" id="{6184A71E-05DD-4B01-89A2-0FFD949D636C}"/>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xmlns="" id="{0732E85E-310A-4861-B999-70A0C474BDC4}"/>
              </a:ext>
            </a:extLst>
          </p:cNvPr>
          <p:cNvSpPr>
            <a:spLocks noGrp="1"/>
          </p:cNvSpPr>
          <p:nvPr>
            <p:ph type="sldNum" sz="quarter" idx="12"/>
          </p:nvPr>
        </p:nvSpPr>
        <p:spPr/>
        <p:txBody>
          <a:bodyPr/>
          <a:lstStyle/>
          <a:p>
            <a:fld id="{0EA0E959-7155-415B-8CAF-68E9BBF5894D}" type="slidenum">
              <a:rPr lang="en-GB" smtClean="0"/>
              <a:t>‹Nº›</a:t>
            </a:fld>
            <a:endParaRPr lang="en-GB"/>
          </a:p>
        </p:txBody>
      </p:sp>
    </p:spTree>
    <p:extLst>
      <p:ext uri="{BB962C8B-B14F-4D97-AF65-F5344CB8AC3E}">
        <p14:creationId xmlns:p14="http://schemas.microsoft.com/office/powerpoint/2010/main" val="800180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63FDF7E-488E-4B85-A2D3-E67A5BD08B6A}"/>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xmlns="" id="{CA8597BF-2F96-46F6-BEBD-0535E6374937}"/>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xmlns="" id="{28E3B1F7-D8E5-42FF-9EDA-C85982B5C598}"/>
              </a:ext>
            </a:extLst>
          </p:cNvPr>
          <p:cNvSpPr>
            <a:spLocks noGrp="1"/>
          </p:cNvSpPr>
          <p:nvPr>
            <p:ph type="dt" sz="half" idx="10"/>
          </p:nvPr>
        </p:nvSpPr>
        <p:spPr/>
        <p:txBody>
          <a:bodyPr/>
          <a:lstStyle/>
          <a:p>
            <a:fld id="{54EBA1B6-D86D-4C65-8745-A84CB0ADB6C9}" type="datetimeFigureOut">
              <a:rPr lang="en-GB" smtClean="0"/>
              <a:t>24/09/2018</a:t>
            </a:fld>
            <a:endParaRPr lang="en-GB"/>
          </a:p>
        </p:txBody>
      </p:sp>
      <p:sp>
        <p:nvSpPr>
          <p:cNvPr id="5" name="Marcador de pie de página 4">
            <a:extLst>
              <a:ext uri="{FF2B5EF4-FFF2-40B4-BE49-F238E27FC236}">
                <a16:creationId xmlns:a16="http://schemas.microsoft.com/office/drawing/2014/main" xmlns="" id="{2BEBD8B0-BDAB-4D68-BF19-EF40BF5C4312}"/>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xmlns="" id="{528905DE-3C57-4CBE-9978-E18264D21C91}"/>
              </a:ext>
            </a:extLst>
          </p:cNvPr>
          <p:cNvSpPr>
            <a:spLocks noGrp="1"/>
          </p:cNvSpPr>
          <p:nvPr>
            <p:ph type="sldNum" sz="quarter" idx="12"/>
          </p:nvPr>
        </p:nvSpPr>
        <p:spPr/>
        <p:txBody>
          <a:bodyPr/>
          <a:lstStyle/>
          <a:p>
            <a:fld id="{0EA0E959-7155-415B-8CAF-68E9BBF5894D}" type="slidenum">
              <a:rPr lang="en-GB" smtClean="0"/>
              <a:t>‹Nº›</a:t>
            </a:fld>
            <a:endParaRPr lang="en-GB"/>
          </a:p>
        </p:txBody>
      </p:sp>
    </p:spTree>
    <p:extLst>
      <p:ext uri="{BB962C8B-B14F-4D97-AF65-F5344CB8AC3E}">
        <p14:creationId xmlns:p14="http://schemas.microsoft.com/office/powerpoint/2010/main" val="2931243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5680516-5910-4998-9C90-FB888EF704B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xmlns="" id="{52BD387D-9277-4624-9A26-414BDA9938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3B43EAB1-FF15-49A1-B27C-1193C4B09CB2}"/>
              </a:ext>
            </a:extLst>
          </p:cNvPr>
          <p:cNvSpPr>
            <a:spLocks noGrp="1"/>
          </p:cNvSpPr>
          <p:nvPr>
            <p:ph type="dt" sz="half" idx="10"/>
          </p:nvPr>
        </p:nvSpPr>
        <p:spPr/>
        <p:txBody>
          <a:bodyPr/>
          <a:lstStyle/>
          <a:p>
            <a:fld id="{54EBA1B6-D86D-4C65-8745-A84CB0ADB6C9}" type="datetimeFigureOut">
              <a:rPr lang="en-GB" smtClean="0"/>
              <a:t>24/09/2018</a:t>
            </a:fld>
            <a:endParaRPr lang="en-GB"/>
          </a:p>
        </p:txBody>
      </p:sp>
      <p:sp>
        <p:nvSpPr>
          <p:cNvPr id="5" name="Marcador de pie de página 4">
            <a:extLst>
              <a:ext uri="{FF2B5EF4-FFF2-40B4-BE49-F238E27FC236}">
                <a16:creationId xmlns:a16="http://schemas.microsoft.com/office/drawing/2014/main" xmlns="" id="{A1DEB38F-4F1D-4AEE-8B96-BBA98A495405}"/>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xmlns="" id="{8D86E88C-7F34-43A0-81AE-2B5461AC4D14}"/>
              </a:ext>
            </a:extLst>
          </p:cNvPr>
          <p:cNvSpPr>
            <a:spLocks noGrp="1"/>
          </p:cNvSpPr>
          <p:nvPr>
            <p:ph type="sldNum" sz="quarter" idx="12"/>
          </p:nvPr>
        </p:nvSpPr>
        <p:spPr/>
        <p:txBody>
          <a:bodyPr/>
          <a:lstStyle/>
          <a:p>
            <a:fld id="{0EA0E959-7155-415B-8CAF-68E9BBF5894D}" type="slidenum">
              <a:rPr lang="en-GB" smtClean="0"/>
              <a:t>‹Nº›</a:t>
            </a:fld>
            <a:endParaRPr lang="en-GB"/>
          </a:p>
        </p:txBody>
      </p:sp>
    </p:spTree>
    <p:extLst>
      <p:ext uri="{BB962C8B-B14F-4D97-AF65-F5344CB8AC3E}">
        <p14:creationId xmlns:p14="http://schemas.microsoft.com/office/powerpoint/2010/main" val="862455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32140E9-9B64-4F26-8905-8F9089E6755D}"/>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xmlns="" id="{F32A5C22-188C-4908-9416-0CDDC6C82EA3}"/>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a:extLst>
              <a:ext uri="{FF2B5EF4-FFF2-40B4-BE49-F238E27FC236}">
                <a16:creationId xmlns:a16="http://schemas.microsoft.com/office/drawing/2014/main" xmlns="" id="{38E4A351-D998-4E01-9A92-8E410DC40DBB}"/>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fecha 4">
            <a:extLst>
              <a:ext uri="{FF2B5EF4-FFF2-40B4-BE49-F238E27FC236}">
                <a16:creationId xmlns:a16="http://schemas.microsoft.com/office/drawing/2014/main" xmlns="" id="{4CBAE21B-91E8-448E-8986-1F615A4C6D1D}"/>
              </a:ext>
            </a:extLst>
          </p:cNvPr>
          <p:cNvSpPr>
            <a:spLocks noGrp="1"/>
          </p:cNvSpPr>
          <p:nvPr>
            <p:ph type="dt" sz="half" idx="10"/>
          </p:nvPr>
        </p:nvSpPr>
        <p:spPr/>
        <p:txBody>
          <a:bodyPr/>
          <a:lstStyle/>
          <a:p>
            <a:fld id="{54EBA1B6-D86D-4C65-8745-A84CB0ADB6C9}" type="datetimeFigureOut">
              <a:rPr lang="en-GB" smtClean="0"/>
              <a:t>24/09/2018</a:t>
            </a:fld>
            <a:endParaRPr lang="en-GB"/>
          </a:p>
        </p:txBody>
      </p:sp>
      <p:sp>
        <p:nvSpPr>
          <p:cNvPr id="6" name="Marcador de pie de página 5">
            <a:extLst>
              <a:ext uri="{FF2B5EF4-FFF2-40B4-BE49-F238E27FC236}">
                <a16:creationId xmlns:a16="http://schemas.microsoft.com/office/drawing/2014/main" xmlns="" id="{9E25BEFA-D637-4344-973E-91A26067F8E9}"/>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xmlns="" id="{0E8C5B11-37FD-4641-A46D-81B6BA5CD6D2}"/>
              </a:ext>
            </a:extLst>
          </p:cNvPr>
          <p:cNvSpPr>
            <a:spLocks noGrp="1"/>
          </p:cNvSpPr>
          <p:nvPr>
            <p:ph type="sldNum" sz="quarter" idx="12"/>
          </p:nvPr>
        </p:nvSpPr>
        <p:spPr/>
        <p:txBody>
          <a:bodyPr/>
          <a:lstStyle/>
          <a:p>
            <a:fld id="{0EA0E959-7155-415B-8CAF-68E9BBF5894D}" type="slidenum">
              <a:rPr lang="en-GB" smtClean="0"/>
              <a:t>‹Nº›</a:t>
            </a:fld>
            <a:endParaRPr lang="en-GB"/>
          </a:p>
        </p:txBody>
      </p:sp>
    </p:spTree>
    <p:extLst>
      <p:ext uri="{BB962C8B-B14F-4D97-AF65-F5344CB8AC3E}">
        <p14:creationId xmlns:p14="http://schemas.microsoft.com/office/powerpoint/2010/main" val="416353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4EBBF94-03DA-4D19-9633-E9BAAB7210B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xmlns="" id="{0649639D-0928-4E68-8E24-97D750A2F7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E7FEE22E-712E-48D5-83E0-09C41D804B9D}"/>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xmlns="" id="{767301AF-850A-4F9F-A82E-F4329BDFBB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F583FB09-C9E7-406A-A6D3-210008C6A049}"/>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xmlns="" id="{56240867-D35F-4E07-8302-5067393BA26A}"/>
              </a:ext>
            </a:extLst>
          </p:cNvPr>
          <p:cNvSpPr>
            <a:spLocks noGrp="1"/>
          </p:cNvSpPr>
          <p:nvPr>
            <p:ph type="dt" sz="half" idx="10"/>
          </p:nvPr>
        </p:nvSpPr>
        <p:spPr/>
        <p:txBody>
          <a:bodyPr/>
          <a:lstStyle/>
          <a:p>
            <a:fld id="{54EBA1B6-D86D-4C65-8745-A84CB0ADB6C9}" type="datetimeFigureOut">
              <a:rPr lang="en-GB" smtClean="0"/>
              <a:t>24/09/2018</a:t>
            </a:fld>
            <a:endParaRPr lang="en-GB"/>
          </a:p>
        </p:txBody>
      </p:sp>
      <p:sp>
        <p:nvSpPr>
          <p:cNvPr id="8" name="Marcador de pie de página 7">
            <a:extLst>
              <a:ext uri="{FF2B5EF4-FFF2-40B4-BE49-F238E27FC236}">
                <a16:creationId xmlns:a16="http://schemas.microsoft.com/office/drawing/2014/main" xmlns="" id="{E41BAB63-4E1E-4FA2-84F4-287F3F2C1FB9}"/>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xmlns="" id="{4071544E-AF4F-440F-B83B-BCE92D7E21BE}"/>
              </a:ext>
            </a:extLst>
          </p:cNvPr>
          <p:cNvSpPr>
            <a:spLocks noGrp="1"/>
          </p:cNvSpPr>
          <p:nvPr>
            <p:ph type="sldNum" sz="quarter" idx="12"/>
          </p:nvPr>
        </p:nvSpPr>
        <p:spPr/>
        <p:txBody>
          <a:bodyPr/>
          <a:lstStyle/>
          <a:p>
            <a:fld id="{0EA0E959-7155-415B-8CAF-68E9BBF5894D}" type="slidenum">
              <a:rPr lang="en-GB" smtClean="0"/>
              <a:t>‹Nº›</a:t>
            </a:fld>
            <a:endParaRPr lang="en-GB"/>
          </a:p>
        </p:txBody>
      </p:sp>
    </p:spTree>
    <p:extLst>
      <p:ext uri="{BB962C8B-B14F-4D97-AF65-F5344CB8AC3E}">
        <p14:creationId xmlns:p14="http://schemas.microsoft.com/office/powerpoint/2010/main" val="3351289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8BFA7FA-DEC1-4D57-B704-D1D8DC9F8F4E}"/>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fecha 2">
            <a:extLst>
              <a:ext uri="{FF2B5EF4-FFF2-40B4-BE49-F238E27FC236}">
                <a16:creationId xmlns:a16="http://schemas.microsoft.com/office/drawing/2014/main" xmlns="" id="{6F121513-3527-4F61-854A-9980CABFACAC}"/>
              </a:ext>
            </a:extLst>
          </p:cNvPr>
          <p:cNvSpPr>
            <a:spLocks noGrp="1"/>
          </p:cNvSpPr>
          <p:nvPr>
            <p:ph type="dt" sz="half" idx="10"/>
          </p:nvPr>
        </p:nvSpPr>
        <p:spPr/>
        <p:txBody>
          <a:bodyPr/>
          <a:lstStyle/>
          <a:p>
            <a:fld id="{54EBA1B6-D86D-4C65-8745-A84CB0ADB6C9}" type="datetimeFigureOut">
              <a:rPr lang="en-GB" smtClean="0"/>
              <a:t>24/09/2018</a:t>
            </a:fld>
            <a:endParaRPr lang="en-GB"/>
          </a:p>
        </p:txBody>
      </p:sp>
      <p:sp>
        <p:nvSpPr>
          <p:cNvPr id="4" name="Marcador de pie de página 3">
            <a:extLst>
              <a:ext uri="{FF2B5EF4-FFF2-40B4-BE49-F238E27FC236}">
                <a16:creationId xmlns:a16="http://schemas.microsoft.com/office/drawing/2014/main" xmlns="" id="{7AC6AC4D-0ECF-442F-9C8E-960CB716990D}"/>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xmlns="" id="{871B385B-2737-4D5A-9700-F934396DC201}"/>
              </a:ext>
            </a:extLst>
          </p:cNvPr>
          <p:cNvSpPr>
            <a:spLocks noGrp="1"/>
          </p:cNvSpPr>
          <p:nvPr>
            <p:ph type="sldNum" sz="quarter" idx="12"/>
          </p:nvPr>
        </p:nvSpPr>
        <p:spPr/>
        <p:txBody>
          <a:bodyPr/>
          <a:lstStyle/>
          <a:p>
            <a:fld id="{0EA0E959-7155-415B-8CAF-68E9BBF5894D}" type="slidenum">
              <a:rPr lang="en-GB" smtClean="0"/>
              <a:t>‹Nº›</a:t>
            </a:fld>
            <a:endParaRPr lang="en-GB"/>
          </a:p>
        </p:txBody>
      </p:sp>
    </p:spTree>
    <p:extLst>
      <p:ext uri="{BB962C8B-B14F-4D97-AF65-F5344CB8AC3E}">
        <p14:creationId xmlns:p14="http://schemas.microsoft.com/office/powerpoint/2010/main" val="700334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01A3B56B-B25C-49F1-AC45-86E87FC78CCB}"/>
              </a:ext>
            </a:extLst>
          </p:cNvPr>
          <p:cNvSpPr>
            <a:spLocks noGrp="1"/>
          </p:cNvSpPr>
          <p:nvPr>
            <p:ph type="dt" sz="half" idx="10"/>
          </p:nvPr>
        </p:nvSpPr>
        <p:spPr/>
        <p:txBody>
          <a:bodyPr/>
          <a:lstStyle/>
          <a:p>
            <a:fld id="{54EBA1B6-D86D-4C65-8745-A84CB0ADB6C9}" type="datetimeFigureOut">
              <a:rPr lang="en-GB" smtClean="0"/>
              <a:t>24/09/2018</a:t>
            </a:fld>
            <a:endParaRPr lang="en-GB"/>
          </a:p>
        </p:txBody>
      </p:sp>
      <p:sp>
        <p:nvSpPr>
          <p:cNvPr id="3" name="Marcador de pie de página 2">
            <a:extLst>
              <a:ext uri="{FF2B5EF4-FFF2-40B4-BE49-F238E27FC236}">
                <a16:creationId xmlns:a16="http://schemas.microsoft.com/office/drawing/2014/main" xmlns="" id="{26FEAAA5-B036-48CA-B0EB-6F9E79CA87F6}"/>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xmlns="" id="{368F0B10-4143-4D30-9A27-8FD63E62A91B}"/>
              </a:ext>
            </a:extLst>
          </p:cNvPr>
          <p:cNvSpPr>
            <a:spLocks noGrp="1"/>
          </p:cNvSpPr>
          <p:nvPr>
            <p:ph type="sldNum" sz="quarter" idx="12"/>
          </p:nvPr>
        </p:nvSpPr>
        <p:spPr/>
        <p:txBody>
          <a:bodyPr/>
          <a:lstStyle/>
          <a:p>
            <a:fld id="{0EA0E959-7155-415B-8CAF-68E9BBF5894D}" type="slidenum">
              <a:rPr lang="en-GB" smtClean="0"/>
              <a:t>‹Nº›</a:t>
            </a:fld>
            <a:endParaRPr lang="en-GB"/>
          </a:p>
        </p:txBody>
      </p:sp>
    </p:spTree>
    <p:extLst>
      <p:ext uri="{BB962C8B-B14F-4D97-AF65-F5344CB8AC3E}">
        <p14:creationId xmlns:p14="http://schemas.microsoft.com/office/powerpoint/2010/main" val="2022742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9225C52-E4FA-49FD-9BA1-83CA588EE48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xmlns="" id="{E0FC977E-6D21-493A-8B22-290EA9D771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a:extLst>
              <a:ext uri="{FF2B5EF4-FFF2-40B4-BE49-F238E27FC236}">
                <a16:creationId xmlns:a16="http://schemas.microsoft.com/office/drawing/2014/main" xmlns="" id="{8462E0F2-4433-4F3C-A83C-DDCFA940DA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BB515CB2-426A-47FC-B368-16483B5FD339}"/>
              </a:ext>
            </a:extLst>
          </p:cNvPr>
          <p:cNvSpPr>
            <a:spLocks noGrp="1"/>
          </p:cNvSpPr>
          <p:nvPr>
            <p:ph type="dt" sz="half" idx="10"/>
          </p:nvPr>
        </p:nvSpPr>
        <p:spPr/>
        <p:txBody>
          <a:bodyPr/>
          <a:lstStyle/>
          <a:p>
            <a:fld id="{54EBA1B6-D86D-4C65-8745-A84CB0ADB6C9}" type="datetimeFigureOut">
              <a:rPr lang="en-GB" smtClean="0"/>
              <a:t>24/09/2018</a:t>
            </a:fld>
            <a:endParaRPr lang="en-GB"/>
          </a:p>
        </p:txBody>
      </p:sp>
      <p:sp>
        <p:nvSpPr>
          <p:cNvPr id="6" name="Marcador de pie de página 5">
            <a:extLst>
              <a:ext uri="{FF2B5EF4-FFF2-40B4-BE49-F238E27FC236}">
                <a16:creationId xmlns:a16="http://schemas.microsoft.com/office/drawing/2014/main" xmlns="" id="{EF501261-8096-4CDF-953C-5C01ECB137D5}"/>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xmlns="" id="{38DA581E-59D1-428A-9C50-2F7A066D75C7}"/>
              </a:ext>
            </a:extLst>
          </p:cNvPr>
          <p:cNvSpPr>
            <a:spLocks noGrp="1"/>
          </p:cNvSpPr>
          <p:nvPr>
            <p:ph type="sldNum" sz="quarter" idx="12"/>
          </p:nvPr>
        </p:nvSpPr>
        <p:spPr/>
        <p:txBody>
          <a:bodyPr/>
          <a:lstStyle/>
          <a:p>
            <a:fld id="{0EA0E959-7155-415B-8CAF-68E9BBF5894D}" type="slidenum">
              <a:rPr lang="en-GB" smtClean="0"/>
              <a:t>‹Nº›</a:t>
            </a:fld>
            <a:endParaRPr lang="en-GB"/>
          </a:p>
        </p:txBody>
      </p:sp>
    </p:spTree>
    <p:extLst>
      <p:ext uri="{BB962C8B-B14F-4D97-AF65-F5344CB8AC3E}">
        <p14:creationId xmlns:p14="http://schemas.microsoft.com/office/powerpoint/2010/main" val="2940328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6F4F424-E7B7-4F83-A9F6-0492FE93675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GB"/>
          </a:p>
        </p:txBody>
      </p:sp>
      <p:sp>
        <p:nvSpPr>
          <p:cNvPr id="3" name="Marcador de posición de imagen 2">
            <a:extLst>
              <a:ext uri="{FF2B5EF4-FFF2-40B4-BE49-F238E27FC236}">
                <a16:creationId xmlns:a16="http://schemas.microsoft.com/office/drawing/2014/main" xmlns="" id="{F9ED994D-F6F8-408A-BB1E-DBCD840E5F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xmlns="" id="{C8771C1D-88DF-4A67-9623-851A0E4E56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66324DFE-F0AE-4E61-A44B-0D9EE821BDB2}"/>
              </a:ext>
            </a:extLst>
          </p:cNvPr>
          <p:cNvSpPr>
            <a:spLocks noGrp="1"/>
          </p:cNvSpPr>
          <p:nvPr>
            <p:ph type="dt" sz="half" idx="10"/>
          </p:nvPr>
        </p:nvSpPr>
        <p:spPr/>
        <p:txBody>
          <a:bodyPr/>
          <a:lstStyle/>
          <a:p>
            <a:fld id="{54EBA1B6-D86D-4C65-8745-A84CB0ADB6C9}" type="datetimeFigureOut">
              <a:rPr lang="en-GB" smtClean="0"/>
              <a:t>24/09/2018</a:t>
            </a:fld>
            <a:endParaRPr lang="en-GB"/>
          </a:p>
        </p:txBody>
      </p:sp>
      <p:sp>
        <p:nvSpPr>
          <p:cNvPr id="6" name="Marcador de pie de página 5">
            <a:extLst>
              <a:ext uri="{FF2B5EF4-FFF2-40B4-BE49-F238E27FC236}">
                <a16:creationId xmlns:a16="http://schemas.microsoft.com/office/drawing/2014/main" xmlns="" id="{19A1F437-8EC2-4011-9EC4-5CC50D3DBFC9}"/>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xmlns="" id="{F05F49D3-9747-4BFA-A8A7-C29C5DD8BBF0}"/>
              </a:ext>
            </a:extLst>
          </p:cNvPr>
          <p:cNvSpPr>
            <a:spLocks noGrp="1"/>
          </p:cNvSpPr>
          <p:nvPr>
            <p:ph type="sldNum" sz="quarter" idx="12"/>
          </p:nvPr>
        </p:nvSpPr>
        <p:spPr/>
        <p:txBody>
          <a:bodyPr/>
          <a:lstStyle/>
          <a:p>
            <a:fld id="{0EA0E959-7155-415B-8CAF-68E9BBF5894D}" type="slidenum">
              <a:rPr lang="en-GB" smtClean="0"/>
              <a:t>‹Nº›</a:t>
            </a:fld>
            <a:endParaRPr lang="en-GB"/>
          </a:p>
        </p:txBody>
      </p:sp>
    </p:spTree>
    <p:extLst>
      <p:ext uri="{BB962C8B-B14F-4D97-AF65-F5344CB8AC3E}">
        <p14:creationId xmlns:p14="http://schemas.microsoft.com/office/powerpoint/2010/main" val="2671144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67F12DBE-13C7-4153-9F59-78BC3D9ADD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xmlns="" id="{3BF2AFB2-BB95-4F22-AEB5-B46ED7D9C3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xmlns="" id="{DF22D519-8F1E-49E0-AD82-DA62FC2C58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BA1B6-D86D-4C65-8745-A84CB0ADB6C9}" type="datetimeFigureOut">
              <a:rPr lang="en-GB" smtClean="0"/>
              <a:t>24/09/2018</a:t>
            </a:fld>
            <a:endParaRPr lang="en-GB"/>
          </a:p>
        </p:txBody>
      </p:sp>
      <p:sp>
        <p:nvSpPr>
          <p:cNvPr id="5" name="Marcador de pie de página 4">
            <a:extLst>
              <a:ext uri="{FF2B5EF4-FFF2-40B4-BE49-F238E27FC236}">
                <a16:creationId xmlns:a16="http://schemas.microsoft.com/office/drawing/2014/main" xmlns="" id="{D935FBDE-32E0-484D-9888-FD695777DE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xmlns="" id="{6FE43B81-C461-4EFC-A575-42F77B339C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A0E959-7155-415B-8CAF-68E9BBF5894D}" type="slidenum">
              <a:rPr lang="en-GB" smtClean="0"/>
              <a:t>‹Nº›</a:t>
            </a:fld>
            <a:endParaRPr lang="en-GB"/>
          </a:p>
        </p:txBody>
      </p:sp>
    </p:spTree>
    <p:extLst>
      <p:ext uri="{BB962C8B-B14F-4D97-AF65-F5344CB8AC3E}">
        <p14:creationId xmlns:p14="http://schemas.microsoft.com/office/powerpoint/2010/main" val="485290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hyperlink" Target="https://www.fun-mooc.fr/asset-v1:grenoblealpes+92008+session01bis+type@asset+block/6-Pb_Simple_ELCTRE_III.dvz" TargetMode="External"/><Relationship Id="rId3" Type="http://schemas.openxmlformats.org/officeDocument/2006/relationships/image" Target="../media/image3.png"/><Relationship Id="rId7" Type="http://schemas.openxmlformats.org/officeDocument/2006/relationships/hyperlink" Target="https://www.fun-mooc.fr/asset-v1:grenoblealpes+92008+session01bis+type@asset+block/6-Pbsimple-data_ELECTRE.xlsx" TargetMode="Externa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5.png"/><Relationship Id="rId10" Type="http://schemas.openxmlformats.org/officeDocument/2006/relationships/hyperlink" Target="https://www.fun-mooc.fr/asset-v1:grenoblealpes+92008+session01bis+type@asset+block/6-performances-Pb.csv" TargetMode="External"/><Relationship Id="rId4" Type="http://schemas.openxmlformats.org/officeDocument/2006/relationships/image" Target="../media/image4.png"/><Relationship Id="rId9" Type="http://schemas.openxmlformats.org/officeDocument/2006/relationships/hyperlink" Target="https://www.fun-mooc.fr/asset-v1:grenoblealpes+92008+session01bis+type@asset+block/6-alternatives-Pb.csv"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3.emf"/><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5.emf"/></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hyperlink" Target="https://www.fun-mooc.fr/courses/course-v1:grenoblealpes+92008+session01bis/about" TargetMode="Externa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CD358F9-13E7-416C-A835-E42791501964}"/>
              </a:ext>
            </a:extLst>
          </p:cNvPr>
          <p:cNvSpPr>
            <a:spLocks noGrp="1"/>
          </p:cNvSpPr>
          <p:nvPr>
            <p:ph type="ctrTitle"/>
          </p:nvPr>
        </p:nvSpPr>
        <p:spPr/>
        <p:txBody>
          <a:bodyPr/>
          <a:lstStyle/>
          <a:p>
            <a:r>
              <a:rPr lang="en-GB" b="1" dirty="0"/>
              <a:t>Learning MCDA with the help of </a:t>
            </a:r>
            <a:r>
              <a:rPr lang="en-GB" b="1" dirty="0" err="1">
                <a:solidFill>
                  <a:srgbClr val="E04E20"/>
                </a:solidFill>
              </a:rPr>
              <a:t>diviz</a:t>
            </a:r>
            <a:endParaRPr lang="en-GB" dirty="0">
              <a:solidFill>
                <a:srgbClr val="E04E20"/>
              </a:solidFill>
            </a:endParaRPr>
          </a:p>
        </p:txBody>
      </p:sp>
      <p:pic>
        <p:nvPicPr>
          <p:cNvPr id="9" name="Imagen 8">
            <a:extLst>
              <a:ext uri="{FF2B5EF4-FFF2-40B4-BE49-F238E27FC236}">
                <a16:creationId xmlns:a16="http://schemas.microsoft.com/office/drawing/2014/main" xmlns="" id="{351382EE-E2B6-481C-814C-955E270E1CE3}"/>
              </a:ext>
            </a:extLst>
          </p:cNvPr>
          <p:cNvPicPr>
            <a:picLocks noChangeAspect="1"/>
          </p:cNvPicPr>
          <p:nvPr/>
        </p:nvPicPr>
        <p:blipFill>
          <a:blip r:embed="rId2"/>
          <a:stretch>
            <a:fillRect/>
          </a:stretch>
        </p:blipFill>
        <p:spPr>
          <a:xfrm>
            <a:off x="914339" y="3967930"/>
            <a:ext cx="10363321" cy="1602876"/>
          </a:xfrm>
          <a:prstGeom prst="rect">
            <a:avLst/>
          </a:prstGeom>
        </p:spPr>
      </p:pic>
      <p:pic>
        <p:nvPicPr>
          <p:cNvPr id="2053" name="Picture 5" descr="https://www.diviz.org/_static/divizlogo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5151" y="138844"/>
            <a:ext cx="532048" cy="46110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ogo FU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807" y="249158"/>
            <a:ext cx="1076540" cy="3609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www.fun-mooc.fr/media/universities/logo_COMUE_Grenoble_180x100.png.180x100_q8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6591" y="6009791"/>
            <a:ext cx="1714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0362" y="6235913"/>
            <a:ext cx="1293516" cy="4765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RÃ©sultat de recherche d'images pour &quot;urjc logo&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4705" y="6114082"/>
            <a:ext cx="1358897" cy="690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452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68132" y="1714639"/>
            <a:ext cx="10569844" cy="3851760"/>
          </a:xfrm>
          <a:prstGeom prst="rect">
            <a:avLst/>
          </a:prstGeom>
          <a:noFill/>
        </p:spPr>
        <p:txBody>
          <a:bodyPr wrap="square" rtlCol="0">
            <a:spAutoFit/>
          </a:bodyPr>
          <a:lstStyle/>
          <a:p>
            <a:pPr algn="just">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Evaluation:</a:t>
            </a:r>
          </a:p>
          <a:p>
            <a:pPr algn="just">
              <a:lnSpc>
                <a:spcPct val="107000"/>
              </a:lnSpc>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A certificate of “follow-up </a:t>
            </a:r>
            <a:r>
              <a:rPr lang="en-US" sz="2400" dirty="0" smtClean="0">
                <a:latin typeface="Calibri" panose="020F0502020204030204" pitchFamily="34" charset="0"/>
                <a:ea typeface="Calibri" panose="020F0502020204030204" pitchFamily="34" charset="0"/>
                <a:cs typeface="Times New Roman" panose="02020603050405020304" pitchFamily="18" charset="0"/>
              </a:rPr>
              <a:t>with </a:t>
            </a:r>
            <a:r>
              <a:rPr lang="en-US" sz="2400" dirty="0">
                <a:latin typeface="Calibri" panose="020F0502020204030204" pitchFamily="34" charset="0"/>
                <a:ea typeface="Calibri" panose="020F0502020204030204" pitchFamily="34" charset="0"/>
                <a:cs typeface="Times New Roman" panose="02020603050405020304" pitchFamily="18" charset="0"/>
              </a:rPr>
              <a:t>success” </a:t>
            </a:r>
            <a:r>
              <a:rPr lang="en-US" sz="2400" dirty="0" smtClean="0">
                <a:latin typeface="Calibri" panose="020F0502020204030204" pitchFamily="34" charset="0"/>
                <a:ea typeface="Calibri" panose="020F0502020204030204" pitchFamily="34" charset="0"/>
                <a:cs typeface="Times New Roman" panose="02020603050405020304" pitchFamily="18" charset="0"/>
              </a:rPr>
              <a:t>will be </a:t>
            </a:r>
            <a:r>
              <a:rPr lang="en-US" sz="2400" dirty="0">
                <a:latin typeface="Calibri" panose="020F0502020204030204" pitchFamily="34" charset="0"/>
                <a:ea typeface="Calibri" panose="020F0502020204030204" pitchFamily="34" charset="0"/>
                <a:cs typeface="Times New Roman" panose="02020603050405020304" pitchFamily="18" charset="0"/>
              </a:rPr>
              <a:t>issued to participants with:</a:t>
            </a:r>
          </a:p>
          <a:p>
            <a:pPr algn="just">
              <a:lnSpc>
                <a:spcPct val="107000"/>
              </a:lnSpc>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indent="-285750" algn="just">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successful quizzes from weeks 1 to 7 </a:t>
            </a:r>
          </a:p>
          <a:p>
            <a:pPr indent="-285750" algn="just">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a work on the meta-example (weeks 5 to 7) </a:t>
            </a:r>
          </a:p>
          <a:p>
            <a:pPr indent="-285750" algn="just">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the completion of a case study (chosen among 3) and the evaluation of 3 assignments rendered by the other participants</a:t>
            </a:r>
            <a:endParaRPr lang="es-E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1 Título"/>
          <p:cNvSpPr>
            <a:spLocks noGrp="1"/>
          </p:cNvSpPr>
          <p:nvPr>
            <p:ph type="title"/>
          </p:nvPr>
        </p:nvSpPr>
        <p:spPr>
          <a:xfrm>
            <a:off x="838200" y="365125"/>
            <a:ext cx="10515600" cy="1325563"/>
          </a:xfrm>
        </p:spPr>
        <p:txBody>
          <a:bodyPr/>
          <a:lstStyle/>
          <a:p>
            <a:pPr algn="ctr"/>
            <a:r>
              <a:rPr lang="es-ES" b="1" dirty="0" err="1"/>
              <a:t>Description</a:t>
            </a:r>
            <a:r>
              <a:rPr lang="es-ES" b="1" dirty="0"/>
              <a:t> of </a:t>
            </a:r>
            <a:r>
              <a:rPr lang="es-ES" b="1" dirty="0" err="1"/>
              <a:t>the</a:t>
            </a:r>
            <a:r>
              <a:rPr lang="es-ES" b="1" dirty="0"/>
              <a:t> </a:t>
            </a:r>
            <a:r>
              <a:rPr lang="es-ES" b="1" dirty="0">
                <a:solidFill>
                  <a:srgbClr val="0070C0"/>
                </a:solidFill>
              </a:rPr>
              <a:t>MOOC</a:t>
            </a:r>
            <a:endParaRPr lang="es-ES" dirty="0">
              <a:solidFill>
                <a:srgbClr val="0070C0"/>
              </a:solidFill>
            </a:endParaRPr>
          </a:p>
        </p:txBody>
      </p:sp>
      <p:pic>
        <p:nvPicPr>
          <p:cNvPr id="5" name="Picture 5" descr="https://www.diviz.org/_static/divizlog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5151" y="138844"/>
            <a:ext cx="532048" cy="4611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Logo F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07" y="249158"/>
            <a:ext cx="1076540" cy="3609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www.fun-mooc.fr/media/universities/logo_COMUE_Grenoble_180x100.png.180x100_q8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591" y="6009791"/>
            <a:ext cx="1714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362" y="6235913"/>
            <a:ext cx="1293516" cy="4765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RÃ©sultat de recherche d'images pour &quot;urjc logo&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2226" y="6216526"/>
            <a:ext cx="1131376" cy="574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109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838200" y="365125"/>
            <a:ext cx="10515600" cy="1325563"/>
          </a:xfrm>
        </p:spPr>
        <p:txBody>
          <a:bodyPr/>
          <a:lstStyle/>
          <a:p>
            <a:pPr algn="ctr"/>
            <a:r>
              <a:rPr lang="es-ES" b="1" dirty="0" err="1"/>
              <a:t>Description</a:t>
            </a:r>
            <a:r>
              <a:rPr lang="es-ES" b="1" dirty="0"/>
              <a:t> of </a:t>
            </a:r>
            <a:r>
              <a:rPr lang="es-ES" b="1" dirty="0" err="1"/>
              <a:t>the</a:t>
            </a:r>
            <a:r>
              <a:rPr lang="es-ES" b="1" dirty="0"/>
              <a:t> </a:t>
            </a:r>
            <a:r>
              <a:rPr lang="es-ES" b="1" dirty="0">
                <a:solidFill>
                  <a:srgbClr val="0070C0"/>
                </a:solidFill>
              </a:rPr>
              <a:t>MOOC</a:t>
            </a:r>
            <a:endParaRPr lang="es-ES" dirty="0">
              <a:solidFill>
                <a:srgbClr val="0070C0"/>
              </a:solidFill>
            </a:endParaRPr>
          </a:p>
        </p:txBody>
      </p:sp>
      <p:pic>
        <p:nvPicPr>
          <p:cNvPr id="5" name="Picture 5" descr="https://www.diviz.org/_static/divizlog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5151" y="138844"/>
            <a:ext cx="532048" cy="4611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Logo F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07" y="249158"/>
            <a:ext cx="1076540" cy="3609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www.fun-mooc.fr/media/universities/logo_COMUE_Grenoble_180x100.png.180x100_q8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591" y="6009791"/>
            <a:ext cx="1714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362" y="6235913"/>
            <a:ext cx="1293516" cy="4765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RÃ©sultat de recherche d'images pour &quot;urjc logo&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2226" y="6216526"/>
            <a:ext cx="1131376" cy="574668"/>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178231" y="1317355"/>
            <a:ext cx="11825206" cy="5016758"/>
          </a:xfrm>
          <a:prstGeom prst="rect">
            <a:avLst/>
          </a:prstGeom>
          <a:noFill/>
        </p:spPr>
        <p:txBody>
          <a:bodyPr wrap="square" rtlCol="0">
            <a:spAutoFit/>
          </a:bodyPr>
          <a:lstStyle/>
          <a:p>
            <a:r>
              <a:rPr lang="en-US" sz="2000" dirty="0" smtClean="0"/>
              <a:t>Balance Assessment:</a:t>
            </a:r>
          </a:p>
          <a:p>
            <a:pPr marL="285750" indent="-285750">
              <a:lnSpc>
                <a:spcPct val="150000"/>
              </a:lnSpc>
              <a:buFont typeface="Arial" panose="020B0604020202020204" pitchFamily="34" charset="0"/>
              <a:buChar char="•"/>
            </a:pPr>
            <a:r>
              <a:rPr lang="en-US" sz="2000" dirty="0" smtClean="0"/>
              <a:t>4567 </a:t>
            </a:r>
            <a:r>
              <a:rPr lang="en-US" sz="2000" dirty="0"/>
              <a:t>registered registrations from very many countries, a majority in France and French-speaking Africa. </a:t>
            </a:r>
            <a:endParaRPr lang="en-US" sz="2000" dirty="0" smtClean="0"/>
          </a:p>
          <a:p>
            <a:pPr marL="285750" indent="-285750">
              <a:lnSpc>
                <a:spcPct val="150000"/>
              </a:lnSpc>
              <a:buFont typeface="Arial" panose="020B0604020202020204" pitchFamily="34" charset="0"/>
              <a:buChar char="•"/>
            </a:pPr>
            <a:r>
              <a:rPr lang="en-US" sz="2000" dirty="0" smtClean="0"/>
              <a:t>615 </a:t>
            </a:r>
            <a:r>
              <a:rPr lang="en-US" sz="2000" dirty="0"/>
              <a:t>started </a:t>
            </a:r>
            <a:r>
              <a:rPr lang="en-US" sz="2000" dirty="0" err="1"/>
              <a:t>Mooc</a:t>
            </a:r>
            <a:r>
              <a:rPr lang="en-US" sz="2000" dirty="0"/>
              <a:t>, 42 completed it. </a:t>
            </a:r>
            <a:endParaRPr lang="en-US" sz="2000" dirty="0" smtClean="0"/>
          </a:p>
          <a:p>
            <a:pPr marL="285750" indent="-285750">
              <a:lnSpc>
                <a:spcPct val="150000"/>
              </a:lnSpc>
              <a:buFont typeface="Arial" panose="020B0604020202020204" pitchFamily="34" charset="0"/>
              <a:buChar char="•"/>
            </a:pPr>
            <a:r>
              <a:rPr lang="en-US" sz="2000" dirty="0" smtClean="0"/>
              <a:t>The </a:t>
            </a:r>
            <a:r>
              <a:rPr lang="en-US" sz="2000" dirty="0"/>
              <a:t>forum collected dozens of questions per week and answered them. </a:t>
            </a:r>
            <a:endParaRPr lang="en-US" sz="2000" dirty="0" smtClean="0"/>
          </a:p>
          <a:p>
            <a:pPr marL="285750" indent="-285750">
              <a:lnSpc>
                <a:spcPct val="150000"/>
              </a:lnSpc>
              <a:buFont typeface="Arial" panose="020B0604020202020204" pitchFamily="34" charset="0"/>
              <a:buChar char="•"/>
            </a:pPr>
            <a:r>
              <a:rPr lang="en-US" sz="2000" dirty="0" smtClean="0"/>
              <a:t>Additional </a:t>
            </a:r>
            <a:r>
              <a:rPr lang="en-US" sz="2000" dirty="0"/>
              <a:t>explanations for the course were sometimes necessary and in particular for the notion of dominance. </a:t>
            </a:r>
            <a:endParaRPr lang="en-US" sz="2000" dirty="0" smtClean="0"/>
          </a:p>
          <a:p>
            <a:pPr marL="285750" indent="-285750">
              <a:lnSpc>
                <a:spcPct val="150000"/>
              </a:lnSpc>
              <a:buFont typeface="Arial" panose="020B0604020202020204" pitchFamily="34" charset="0"/>
              <a:buChar char="•"/>
            </a:pPr>
            <a:r>
              <a:rPr lang="en-US" sz="2000" dirty="0" smtClean="0"/>
              <a:t>602 </a:t>
            </a:r>
            <a:r>
              <a:rPr lang="en-US" sz="2000" dirty="0"/>
              <a:t>hours of officially recorded work, triple in reality </a:t>
            </a:r>
            <a:endParaRPr lang="en-US" sz="2000" dirty="0" smtClean="0"/>
          </a:p>
          <a:p>
            <a:pPr marL="285750" indent="-285750">
              <a:lnSpc>
                <a:spcPct val="150000"/>
              </a:lnSpc>
              <a:buFont typeface="Arial" panose="020B0604020202020204" pitchFamily="34" charset="0"/>
              <a:buChar char="•"/>
            </a:pPr>
            <a:r>
              <a:rPr lang="en-US" sz="2000" dirty="0" smtClean="0"/>
              <a:t>Two </a:t>
            </a:r>
            <a:r>
              <a:rPr lang="en-US" sz="2000" dirty="0"/>
              <a:t>heavy technical problems encountered: </a:t>
            </a:r>
            <a:endParaRPr lang="en-US" sz="2000" dirty="0" smtClean="0"/>
          </a:p>
          <a:p>
            <a:pPr marL="800100" lvl="1" indent="-342900">
              <a:lnSpc>
                <a:spcPct val="150000"/>
              </a:lnSpc>
              <a:buFont typeface="Wingdings" panose="05000000000000000000" pitchFamily="2" charset="2"/>
              <a:buChar char="ü"/>
            </a:pPr>
            <a:r>
              <a:rPr lang="en-US" sz="2000" dirty="0" smtClean="0"/>
              <a:t>Access </a:t>
            </a:r>
            <a:r>
              <a:rPr lang="en-US" sz="2000"/>
              <a:t>to </a:t>
            </a:r>
            <a:r>
              <a:rPr lang="en-US" sz="2000" smtClean="0"/>
              <a:t>diviz</a:t>
            </a:r>
            <a:r>
              <a:rPr lang="en-US" sz="2000" dirty="0" smtClean="0"/>
              <a:t> </a:t>
            </a:r>
            <a:r>
              <a:rPr lang="en-US" sz="2000" dirty="0" smtClean="0"/>
              <a:t>platform</a:t>
            </a:r>
          </a:p>
          <a:p>
            <a:pPr marL="800100" lvl="1" indent="-342900">
              <a:lnSpc>
                <a:spcPct val="150000"/>
              </a:lnSpc>
              <a:buFont typeface="Wingdings" panose="05000000000000000000" pitchFamily="2" charset="2"/>
              <a:buChar char="ü"/>
            </a:pPr>
            <a:r>
              <a:rPr lang="en-US" sz="2000" dirty="0" smtClean="0"/>
              <a:t>Installation of Java previously to access to the web service to Web-</a:t>
            </a:r>
            <a:r>
              <a:rPr lang="en-US" sz="2000" dirty="0" err="1" smtClean="0"/>
              <a:t>Hipre</a:t>
            </a:r>
            <a:r>
              <a:rPr lang="en-US" sz="2000" dirty="0" smtClean="0"/>
              <a:t> (Java).</a:t>
            </a:r>
          </a:p>
          <a:p>
            <a:pPr marL="800100" lvl="1" indent="-342900">
              <a:lnSpc>
                <a:spcPct val="150000"/>
              </a:lnSpc>
              <a:buFont typeface="Wingdings" panose="05000000000000000000" pitchFamily="2" charset="2"/>
              <a:buChar char="ü"/>
            </a:pPr>
            <a:r>
              <a:rPr lang="en-US" sz="2000" dirty="0" smtClean="0"/>
              <a:t> The </a:t>
            </a:r>
            <a:r>
              <a:rPr lang="en-US" sz="2000" dirty="0"/>
              <a:t>absence of a Mac version for M-MACBETH</a:t>
            </a:r>
            <a:endParaRPr lang="es-ES" sz="2000" dirty="0"/>
          </a:p>
        </p:txBody>
      </p:sp>
    </p:spTree>
    <p:extLst>
      <p:ext uri="{BB962C8B-B14F-4D97-AF65-F5344CB8AC3E}">
        <p14:creationId xmlns:p14="http://schemas.microsoft.com/office/powerpoint/2010/main" val="3819170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b="1" dirty="0" err="1"/>
              <a:t>The</a:t>
            </a:r>
            <a:r>
              <a:rPr lang="es-ES" b="1" dirty="0"/>
              <a:t> role of </a:t>
            </a:r>
            <a:r>
              <a:rPr lang="es-ES" b="1" dirty="0" err="1">
                <a:solidFill>
                  <a:srgbClr val="E04E20"/>
                </a:solidFill>
              </a:rPr>
              <a:t>diviz</a:t>
            </a:r>
            <a:r>
              <a:rPr lang="es-ES" b="1" dirty="0"/>
              <a:t> in </a:t>
            </a:r>
            <a:r>
              <a:rPr lang="es-ES" b="1" dirty="0" err="1"/>
              <a:t>the</a:t>
            </a:r>
            <a:r>
              <a:rPr lang="es-ES" b="1" dirty="0"/>
              <a:t> </a:t>
            </a:r>
            <a:r>
              <a:rPr lang="es-ES" b="1" dirty="0" err="1"/>
              <a:t>course</a:t>
            </a:r>
            <a:r>
              <a:rPr lang="es-ES" b="1" dirty="0"/>
              <a:t> </a:t>
            </a:r>
          </a:p>
        </p:txBody>
      </p:sp>
      <p:sp>
        <p:nvSpPr>
          <p:cNvPr id="3" name="2 CuadroTexto"/>
          <p:cNvSpPr txBox="1"/>
          <p:nvPr/>
        </p:nvSpPr>
        <p:spPr>
          <a:xfrm>
            <a:off x="751114" y="1704983"/>
            <a:ext cx="10384972" cy="4264437"/>
          </a:xfrm>
          <a:prstGeom prst="rect">
            <a:avLst/>
          </a:prstGeom>
          <a:noFill/>
        </p:spPr>
        <p:txBody>
          <a:bodyPr wrap="square" rtlCol="0">
            <a:spAutoFit/>
          </a:bodyPr>
          <a:lstStyle/>
          <a:p>
            <a:pPr algn="just">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The idea of ​​the </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MOOC</a:t>
            </a:r>
            <a:r>
              <a:rPr lang="en-US" sz="2400" dirty="0" smtClean="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is to work with free software when developing the examples and cases proposed for the different methods</a:t>
            </a:r>
            <a:r>
              <a:rPr lang="en-US" sz="24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t>In this context, </a:t>
            </a:r>
            <a:r>
              <a:rPr lang="en-US" sz="2400" b="1" dirty="0" err="1">
                <a:solidFill>
                  <a:srgbClr val="E04E20"/>
                </a:solidFill>
              </a:rPr>
              <a:t>diviz</a:t>
            </a:r>
            <a:r>
              <a:rPr lang="en-US" sz="2400" dirty="0"/>
              <a:t> has been used to apply ELECTRE III and </a:t>
            </a:r>
            <a:r>
              <a:rPr lang="en-US" sz="2400" dirty="0" smtClean="0"/>
              <a:t>UTA.</a:t>
            </a:r>
          </a:p>
          <a:p>
            <a:pPr algn="just">
              <a:lnSpc>
                <a:spcPct val="107000"/>
              </a:lnSpc>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smtClean="0"/>
              <a:t>Previously to the explanation of the </a:t>
            </a:r>
            <a:r>
              <a:rPr lang="en-US" sz="2400" dirty="0"/>
              <a:t>different methods of </a:t>
            </a:r>
            <a:r>
              <a:rPr lang="en-US" sz="2400" dirty="0" smtClean="0"/>
              <a:t>MCDA, </a:t>
            </a:r>
            <a:r>
              <a:rPr lang="en-US" sz="2400" dirty="0"/>
              <a:t>there is a chapter in which </a:t>
            </a:r>
            <a:r>
              <a:rPr lang="en-US" sz="2400" b="1" dirty="0" err="1">
                <a:solidFill>
                  <a:srgbClr val="E04E20"/>
                </a:solidFill>
              </a:rPr>
              <a:t>diviz</a:t>
            </a:r>
            <a:r>
              <a:rPr lang="en-US" sz="2400" dirty="0" smtClean="0"/>
              <a:t> </a:t>
            </a:r>
            <a:r>
              <a:rPr lang="en-US" sz="2400" dirty="0"/>
              <a:t>is </a:t>
            </a:r>
            <a:r>
              <a:rPr lang="en-US" sz="2400" dirty="0" smtClean="0"/>
              <a:t>introduced.  </a:t>
            </a:r>
          </a:p>
          <a:p>
            <a:pPr algn="just">
              <a:lnSpc>
                <a:spcPct val="107000"/>
              </a:lnSpc>
              <a:spcAft>
                <a:spcPts val="800"/>
              </a:spcAft>
            </a:pPr>
            <a:endParaRPr lang="en-US" sz="2400" dirty="0" smtClean="0"/>
          </a:p>
          <a:p>
            <a:pPr algn="just">
              <a:lnSpc>
                <a:spcPct val="107000"/>
              </a:lnSpc>
              <a:spcAft>
                <a:spcPts val="800"/>
              </a:spcAft>
            </a:pPr>
            <a:r>
              <a:rPr lang="en-US" sz="2400" b="1" dirty="0" err="1">
                <a:solidFill>
                  <a:srgbClr val="E04E20"/>
                </a:solidFill>
              </a:rPr>
              <a:t>diviz</a:t>
            </a:r>
            <a:r>
              <a:rPr lang="en-US" sz="2400" b="1" dirty="0">
                <a:solidFill>
                  <a:srgbClr val="E04E20"/>
                </a:solidFill>
              </a:rPr>
              <a:t> </a:t>
            </a:r>
            <a:r>
              <a:rPr lang="en-US" sz="2400" dirty="0" smtClean="0"/>
              <a:t>is presented with the help of an example.</a:t>
            </a:r>
            <a:endParaRPr lang="es-E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5" descr="https://www.diviz.org/_static/divizlog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5151" y="138844"/>
            <a:ext cx="532048" cy="4611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Logo F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07" y="249158"/>
            <a:ext cx="1076540" cy="3609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www.fun-mooc.fr/media/universities/logo_COMUE_Grenoble_180x100.png.180x100_q8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591" y="6009791"/>
            <a:ext cx="1714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362" y="6235913"/>
            <a:ext cx="1293516" cy="4765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RÃ©sultat de recherche d'images pour &quot;urjc logo&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2226" y="6216526"/>
            <a:ext cx="1131376" cy="574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141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b="1" dirty="0" err="1"/>
              <a:t>The</a:t>
            </a:r>
            <a:r>
              <a:rPr lang="es-ES" b="1" dirty="0"/>
              <a:t> role of </a:t>
            </a:r>
            <a:r>
              <a:rPr lang="es-ES" b="1" dirty="0" err="1">
                <a:solidFill>
                  <a:srgbClr val="E04E20"/>
                </a:solidFill>
              </a:rPr>
              <a:t>diviz</a:t>
            </a:r>
            <a:r>
              <a:rPr lang="es-ES" b="1" dirty="0"/>
              <a:t> in </a:t>
            </a:r>
            <a:r>
              <a:rPr lang="es-ES" b="1" dirty="0" err="1"/>
              <a:t>the</a:t>
            </a:r>
            <a:r>
              <a:rPr lang="es-ES" b="1" dirty="0"/>
              <a:t> </a:t>
            </a:r>
            <a:r>
              <a:rPr lang="es-ES" b="1" dirty="0" err="1"/>
              <a:t>course</a:t>
            </a:r>
            <a:r>
              <a:rPr lang="es-ES" b="1" dirty="0"/>
              <a:t> </a:t>
            </a:r>
          </a:p>
        </p:txBody>
      </p:sp>
      <p:sp>
        <p:nvSpPr>
          <p:cNvPr id="3" name="2 CuadroTexto"/>
          <p:cNvSpPr txBox="1"/>
          <p:nvPr/>
        </p:nvSpPr>
        <p:spPr>
          <a:xfrm>
            <a:off x="642626" y="1457010"/>
            <a:ext cx="10384972" cy="4524315"/>
          </a:xfrm>
          <a:prstGeom prst="rect">
            <a:avLst/>
          </a:prstGeom>
          <a:noFill/>
        </p:spPr>
        <p:txBody>
          <a:bodyPr wrap="square" rtlCol="0">
            <a:spAutoFit/>
          </a:bodyPr>
          <a:lstStyle/>
          <a:p>
            <a:r>
              <a:rPr lang="en-US" sz="2400" b="1" dirty="0"/>
              <a:t>Course Index:</a:t>
            </a:r>
          </a:p>
          <a:p>
            <a:r>
              <a:rPr lang="en-US" sz="2400" dirty="0"/>
              <a:t>Week 1: Introduction, presentation of the meta-example and typology of decision problems </a:t>
            </a:r>
          </a:p>
          <a:p>
            <a:r>
              <a:rPr lang="en-US" sz="2400" dirty="0"/>
              <a:t>Week 2: The search for an optimal solution and the notion of scale </a:t>
            </a:r>
          </a:p>
          <a:p>
            <a:r>
              <a:rPr lang="en-US" sz="2400" dirty="0"/>
              <a:t>Week 3: The main approaches </a:t>
            </a:r>
          </a:p>
          <a:p>
            <a:r>
              <a:rPr lang="en-US" sz="2400" b="1" dirty="0">
                <a:solidFill>
                  <a:srgbClr val="E04E20"/>
                </a:solidFill>
              </a:rPr>
              <a:t>Week 4: The DIVIZ </a:t>
            </a:r>
            <a:r>
              <a:rPr lang="en-US" sz="2400" b="1" dirty="0" smtClean="0">
                <a:solidFill>
                  <a:srgbClr val="E04E20"/>
                </a:solidFill>
              </a:rPr>
              <a:t>platform</a:t>
            </a:r>
            <a:endParaRPr lang="en-US" sz="2400" b="1" dirty="0">
              <a:solidFill>
                <a:srgbClr val="E04E20"/>
              </a:solidFill>
            </a:endParaRPr>
          </a:p>
          <a:p>
            <a:r>
              <a:rPr lang="en-US" sz="2400" dirty="0"/>
              <a:t>Week 5: The AHP Method </a:t>
            </a:r>
          </a:p>
          <a:p>
            <a:r>
              <a:rPr lang="en-US" sz="2400" b="1" dirty="0">
                <a:solidFill>
                  <a:srgbClr val="E04E20"/>
                </a:solidFill>
              </a:rPr>
              <a:t>Week 6: The ELECTRE Methods </a:t>
            </a:r>
          </a:p>
          <a:p>
            <a:r>
              <a:rPr lang="en-US" sz="2400" dirty="0"/>
              <a:t>Week 7: The MACBETH Method </a:t>
            </a:r>
          </a:p>
          <a:p>
            <a:r>
              <a:rPr lang="en-US" sz="2400" b="1" dirty="0">
                <a:solidFill>
                  <a:srgbClr val="E04E20"/>
                </a:solidFill>
              </a:rPr>
              <a:t>Week 8: The UTA method </a:t>
            </a:r>
          </a:p>
          <a:p>
            <a:r>
              <a:rPr lang="en-US" sz="2400" b="1" dirty="0">
                <a:solidFill>
                  <a:srgbClr val="E04E20"/>
                </a:solidFill>
              </a:rPr>
              <a:t>Week 9: Work on the case study </a:t>
            </a:r>
          </a:p>
          <a:p>
            <a:r>
              <a:rPr lang="en-US" sz="2400" b="1" dirty="0">
                <a:solidFill>
                  <a:srgbClr val="E04E20"/>
                </a:solidFill>
              </a:rPr>
              <a:t>Week 10 and 11: Peer Review of the Case Study</a:t>
            </a:r>
            <a:endParaRPr lang="es-ES" sz="2400" b="1" dirty="0">
              <a:solidFill>
                <a:srgbClr val="E04E20"/>
              </a:solidFill>
            </a:endParaRPr>
          </a:p>
        </p:txBody>
      </p:sp>
      <p:pic>
        <p:nvPicPr>
          <p:cNvPr id="4" name="Picture 5" descr="https://www.diviz.org/_static/divizlog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5151" y="138844"/>
            <a:ext cx="532048" cy="4611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Logo F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07" y="249158"/>
            <a:ext cx="1076540" cy="3609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www.fun-mooc.fr/media/universities/logo_COMUE_Grenoble_180x100.png.180x100_q8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591" y="6009791"/>
            <a:ext cx="1714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362" y="6235913"/>
            <a:ext cx="1293516" cy="4765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RÃ©sultat de recherche d'images pour &quot;urjc logo&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2226" y="6216526"/>
            <a:ext cx="1131376" cy="574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122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b="1" dirty="0" err="1"/>
              <a:t>Using</a:t>
            </a:r>
            <a:r>
              <a:rPr lang="es-ES" b="1" dirty="0"/>
              <a:t> </a:t>
            </a:r>
            <a:r>
              <a:rPr lang="es-ES" b="1" dirty="0" err="1">
                <a:solidFill>
                  <a:srgbClr val="E04E20"/>
                </a:solidFill>
              </a:rPr>
              <a:t>diviz</a:t>
            </a:r>
            <a:r>
              <a:rPr lang="es-ES" b="1" dirty="0"/>
              <a:t> to </a:t>
            </a:r>
            <a:r>
              <a:rPr lang="es-ES" b="1" dirty="0" err="1"/>
              <a:t>learn</a:t>
            </a:r>
            <a:r>
              <a:rPr lang="es-ES" b="1" dirty="0"/>
              <a:t> MCDA</a:t>
            </a:r>
          </a:p>
        </p:txBody>
      </p:sp>
      <p:pic>
        <p:nvPicPr>
          <p:cNvPr id="3" name="Picture 5" descr="https://www.diviz.org/_static/divizlog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5151" y="138844"/>
            <a:ext cx="532048" cy="4611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Logo F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07" y="249158"/>
            <a:ext cx="1076540" cy="360922"/>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581404" y="1850948"/>
            <a:ext cx="11039771" cy="4108817"/>
          </a:xfrm>
          <a:prstGeom prst="rect">
            <a:avLst/>
          </a:prstGeom>
          <a:noFill/>
        </p:spPr>
        <p:txBody>
          <a:bodyPr wrap="square" rtlCol="0">
            <a:spAutoFit/>
          </a:bodyPr>
          <a:lstStyle/>
          <a:p>
            <a:pPr>
              <a:lnSpc>
                <a:spcPct val="150000"/>
              </a:lnSpc>
            </a:pPr>
            <a:r>
              <a:rPr lang="en-US" b="1" dirty="0" smtClean="0"/>
              <a:t>Week </a:t>
            </a:r>
            <a:r>
              <a:rPr lang="en-US" b="1" dirty="0"/>
              <a:t>4: </a:t>
            </a:r>
            <a:endParaRPr lang="en-US" b="1" dirty="0" smtClean="0"/>
          </a:p>
          <a:p>
            <a:pPr>
              <a:lnSpc>
                <a:spcPct val="150000"/>
              </a:lnSpc>
            </a:pPr>
            <a:r>
              <a:rPr lang="es-ES" b="1" dirty="0" err="1">
                <a:solidFill>
                  <a:srgbClr val="E04E20"/>
                </a:solidFill>
              </a:rPr>
              <a:t>diviz</a:t>
            </a:r>
            <a:r>
              <a:rPr lang="en-US" dirty="0" smtClean="0"/>
              <a:t> is introduced.</a:t>
            </a:r>
          </a:p>
          <a:p>
            <a:pPr>
              <a:lnSpc>
                <a:spcPct val="150000"/>
              </a:lnSpc>
            </a:pPr>
            <a:r>
              <a:rPr lang="es-ES" b="1" dirty="0" err="1" smtClean="0">
                <a:solidFill>
                  <a:srgbClr val="E04E20"/>
                </a:solidFill>
              </a:rPr>
              <a:t>diviz</a:t>
            </a:r>
            <a:r>
              <a:rPr lang="en-US" dirty="0" smtClean="0"/>
              <a:t> interface is presented and the philosophy of the software is described</a:t>
            </a:r>
          </a:p>
          <a:p>
            <a:pPr>
              <a:lnSpc>
                <a:spcPct val="150000"/>
              </a:lnSpc>
            </a:pPr>
            <a:endParaRPr lang="en-US" dirty="0"/>
          </a:p>
          <a:p>
            <a:pPr>
              <a:lnSpc>
                <a:spcPct val="150000"/>
              </a:lnSpc>
            </a:pPr>
            <a:r>
              <a:rPr lang="en-US" dirty="0"/>
              <a:t>Workflow </a:t>
            </a:r>
            <a:r>
              <a:rPr lang="en-US" dirty="0" smtClean="0"/>
              <a:t>design:</a:t>
            </a:r>
          </a:p>
          <a:p>
            <a:pPr marL="285750" indent="-285750">
              <a:lnSpc>
                <a:spcPct val="150000"/>
              </a:lnSpc>
              <a:buFont typeface="Wingdings" panose="05000000000000000000" pitchFamily="2" charset="2"/>
              <a:buChar char="v"/>
            </a:pPr>
            <a:r>
              <a:rPr lang="en-US" dirty="0" smtClean="0"/>
              <a:t>	To </a:t>
            </a:r>
            <a:r>
              <a:rPr lang="en-US" dirty="0"/>
              <a:t>build AMCD workflows, we use </a:t>
            </a:r>
            <a:r>
              <a:rPr lang="en-US" dirty="0" smtClean="0"/>
              <a:t>an intuitive graphic </a:t>
            </a:r>
            <a:r>
              <a:rPr lang="en-US" dirty="0"/>
              <a:t>interface</a:t>
            </a:r>
            <a:r>
              <a:rPr lang="en-US" dirty="0" smtClean="0"/>
              <a:t>. </a:t>
            </a:r>
          </a:p>
          <a:p>
            <a:pPr marL="285750" indent="-285750">
              <a:lnSpc>
                <a:spcPct val="150000"/>
              </a:lnSpc>
              <a:buFont typeface="Wingdings" panose="05000000000000000000" pitchFamily="2" charset="2"/>
              <a:buChar char="v"/>
            </a:pPr>
            <a:r>
              <a:rPr lang="en-US" dirty="0" smtClean="0"/>
              <a:t>	Each </a:t>
            </a:r>
            <a:r>
              <a:rPr lang="en-US" dirty="0"/>
              <a:t>algorithm or information processing is represented by a box (in gray). </a:t>
            </a:r>
            <a:endParaRPr lang="en-US" dirty="0" smtClean="0"/>
          </a:p>
          <a:p>
            <a:pPr marL="285750" indent="-285750">
              <a:lnSpc>
                <a:spcPct val="150000"/>
              </a:lnSpc>
              <a:buFont typeface="Wingdings" panose="05000000000000000000" pitchFamily="2" charset="2"/>
              <a:buChar char="v"/>
            </a:pPr>
            <a:r>
              <a:rPr lang="en-US" dirty="0" smtClean="0"/>
              <a:t>	This </a:t>
            </a:r>
            <a:r>
              <a:rPr lang="en-US" dirty="0"/>
              <a:t>box is linked to data files (in blue) or additional calculation elements (other boxes in gray) to using </a:t>
            </a:r>
            <a:r>
              <a:rPr lang="en-US" dirty="0" smtClean="0"/>
              <a:t>	connectors</a:t>
            </a:r>
            <a:r>
              <a:rPr lang="en-US" dirty="0"/>
              <a:t>. </a:t>
            </a:r>
            <a:endParaRPr lang="en-US" dirty="0" smtClean="0"/>
          </a:p>
          <a:p>
            <a:endParaRPr lang="en-US" dirty="0"/>
          </a:p>
        </p:txBody>
      </p:sp>
      <p:pic>
        <p:nvPicPr>
          <p:cNvPr id="6" name="Picture 4" descr="https://www.fun-mooc.fr/media/universities/logo_COMUE_Grenoble_180x100.png.180x100_q8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591" y="6009791"/>
            <a:ext cx="1714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362" y="6235913"/>
            <a:ext cx="1293516" cy="4765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RÃ©sultat de recherche d'images pour &quot;urjc logo&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2226" y="6216526"/>
            <a:ext cx="1131376" cy="574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609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b="1" dirty="0" err="1"/>
              <a:t>Using</a:t>
            </a:r>
            <a:r>
              <a:rPr lang="es-ES" b="1" dirty="0"/>
              <a:t> </a:t>
            </a:r>
            <a:r>
              <a:rPr lang="es-ES" b="1" dirty="0" err="1">
                <a:solidFill>
                  <a:srgbClr val="E04E20"/>
                </a:solidFill>
              </a:rPr>
              <a:t>diviz</a:t>
            </a:r>
            <a:r>
              <a:rPr lang="es-ES" b="1" dirty="0"/>
              <a:t> to </a:t>
            </a:r>
            <a:r>
              <a:rPr lang="es-ES" b="1" dirty="0" err="1"/>
              <a:t>learn</a:t>
            </a:r>
            <a:r>
              <a:rPr lang="es-ES" b="1" dirty="0"/>
              <a:t> MCDA</a:t>
            </a:r>
          </a:p>
        </p:txBody>
      </p:sp>
      <p:pic>
        <p:nvPicPr>
          <p:cNvPr id="3" name="Picture 5" descr="https://www.diviz.org/_static/divizlog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5151" y="138844"/>
            <a:ext cx="532048" cy="4611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Logo F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07" y="249158"/>
            <a:ext cx="1076540" cy="360922"/>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99753" y="1546730"/>
            <a:ext cx="12028515" cy="3970318"/>
          </a:xfrm>
          <a:prstGeom prst="rect">
            <a:avLst/>
          </a:prstGeom>
          <a:noFill/>
        </p:spPr>
        <p:txBody>
          <a:bodyPr wrap="square" rtlCol="0">
            <a:spAutoFit/>
          </a:bodyPr>
          <a:lstStyle/>
          <a:p>
            <a:endParaRPr lang="en-US" dirty="0"/>
          </a:p>
          <a:p>
            <a:pPr>
              <a:lnSpc>
                <a:spcPct val="150000"/>
              </a:lnSpc>
            </a:pPr>
            <a:r>
              <a:rPr lang="en-US" dirty="0"/>
              <a:t>The emphasis is not on the theory but on converting </a:t>
            </a:r>
            <a:r>
              <a:rPr lang="es-ES" b="1" dirty="0" err="1">
                <a:solidFill>
                  <a:srgbClr val="E04E20"/>
                </a:solidFill>
              </a:rPr>
              <a:t>diviz</a:t>
            </a:r>
            <a:r>
              <a:rPr lang="en-US" dirty="0" smtClean="0"/>
              <a:t> </a:t>
            </a:r>
            <a:r>
              <a:rPr lang="en-US" dirty="0"/>
              <a:t>into a tool at the user level.</a:t>
            </a:r>
          </a:p>
          <a:p>
            <a:pPr>
              <a:lnSpc>
                <a:spcPct val="150000"/>
              </a:lnSpc>
            </a:pPr>
            <a:r>
              <a:rPr lang="en-US" dirty="0" smtClean="0"/>
              <a:t>	Students </a:t>
            </a:r>
            <a:r>
              <a:rPr lang="en-US" dirty="0"/>
              <a:t>are given </a:t>
            </a:r>
            <a:r>
              <a:rPr lang="en-US" dirty="0" smtClean="0"/>
              <a:t>an example of  workflow </a:t>
            </a:r>
            <a:r>
              <a:rPr lang="en-US" dirty="0"/>
              <a:t>and are taught to enter the data of a </a:t>
            </a:r>
            <a:r>
              <a:rPr lang="en-US" dirty="0" smtClean="0"/>
              <a:t>problem</a:t>
            </a:r>
            <a:r>
              <a:rPr lang="en-US" dirty="0"/>
              <a:t> </a:t>
            </a:r>
            <a:r>
              <a:rPr lang="en-US" b="1" dirty="0" smtClean="0">
                <a:solidFill>
                  <a:srgbClr val="C00000"/>
                </a:solidFill>
              </a:rPr>
              <a:t>(start at the end)</a:t>
            </a:r>
          </a:p>
          <a:p>
            <a:pPr>
              <a:lnSpc>
                <a:spcPct val="150000"/>
              </a:lnSpc>
            </a:pPr>
            <a:r>
              <a:rPr lang="en-US" dirty="0"/>
              <a:t>	</a:t>
            </a:r>
            <a:r>
              <a:rPr lang="en-US" dirty="0" smtClean="0"/>
              <a:t>Data are introduced through files with csv format </a:t>
            </a:r>
            <a:r>
              <a:rPr lang="en-US" b="1" dirty="0" smtClean="0">
                <a:solidFill>
                  <a:srgbClr val="C00000"/>
                </a:solidFill>
              </a:rPr>
              <a:t>(the structure of the data files is explained in detail)</a:t>
            </a:r>
          </a:p>
          <a:p>
            <a:endParaRPr lang="en-US" b="1" dirty="0">
              <a:solidFill>
                <a:srgbClr val="00B050"/>
              </a:solidFill>
            </a:endParaRPr>
          </a:p>
          <a:p>
            <a:pPr>
              <a:lnSpc>
                <a:spcPct val="150000"/>
              </a:lnSpc>
            </a:pPr>
            <a:r>
              <a:rPr lang="en-US" dirty="0" smtClean="0"/>
              <a:t>Results obtained: </a:t>
            </a:r>
          </a:p>
          <a:p>
            <a:pPr marL="285750" indent="-285750">
              <a:lnSpc>
                <a:spcPct val="150000"/>
              </a:lnSpc>
              <a:buFont typeface="Arial" panose="020B0604020202020204" pitchFamily="34" charset="0"/>
              <a:buChar char="•"/>
            </a:pPr>
            <a:r>
              <a:rPr lang="en-US" dirty="0"/>
              <a:t>	</a:t>
            </a:r>
            <a:r>
              <a:rPr lang="en-US" dirty="0" smtClean="0"/>
              <a:t>Students </a:t>
            </a:r>
            <a:r>
              <a:rPr lang="en-US" dirty="0"/>
              <a:t>face, without much theoretical knowledge, a classic decision problem </a:t>
            </a:r>
            <a:r>
              <a:rPr lang="en-US" dirty="0">
                <a:solidFill>
                  <a:srgbClr val="C00000"/>
                </a:solidFill>
              </a:rPr>
              <a:t>(</a:t>
            </a:r>
            <a:r>
              <a:rPr lang="en-US" b="1" dirty="0">
                <a:solidFill>
                  <a:srgbClr val="C00000"/>
                </a:solidFill>
              </a:rPr>
              <a:t>an example of </a:t>
            </a:r>
            <a:r>
              <a:rPr lang="en-US" b="1" dirty="0" smtClean="0">
                <a:solidFill>
                  <a:srgbClr val="C00000"/>
                </a:solidFill>
              </a:rPr>
              <a:t>ranking-ELECTRE III</a:t>
            </a:r>
            <a:r>
              <a:rPr lang="en-US" dirty="0" smtClean="0">
                <a:solidFill>
                  <a:srgbClr val="C00000"/>
                </a:solidFill>
              </a:rPr>
              <a:t>).</a:t>
            </a:r>
          </a:p>
          <a:p>
            <a:pPr marL="285750" indent="-285750">
              <a:lnSpc>
                <a:spcPct val="150000"/>
              </a:lnSpc>
              <a:buFont typeface="Arial" panose="020B0604020202020204" pitchFamily="34" charset="0"/>
              <a:buChar char="•"/>
            </a:pPr>
            <a:r>
              <a:rPr lang="en-US" dirty="0" smtClean="0"/>
              <a:t>	The </a:t>
            </a:r>
            <a:r>
              <a:rPr lang="en-US" dirty="0"/>
              <a:t>students </a:t>
            </a:r>
            <a:r>
              <a:rPr lang="en-US" dirty="0" smtClean="0"/>
              <a:t>think about the </a:t>
            </a:r>
            <a:r>
              <a:rPr lang="en-US" dirty="0"/>
              <a:t>structure of the criteria, the meaning of the weights of the criteria, the </a:t>
            </a:r>
            <a:r>
              <a:rPr lang="en-US" dirty="0" smtClean="0"/>
              <a:t>	definition of </a:t>
            </a:r>
            <a:r>
              <a:rPr lang="en-US" dirty="0"/>
              <a:t>the alternatives and the need to introduce some other parameters in the problem </a:t>
            </a:r>
            <a:r>
              <a:rPr lang="en-US" dirty="0">
                <a:solidFill>
                  <a:srgbClr val="C00000"/>
                </a:solidFill>
              </a:rPr>
              <a:t>(</a:t>
            </a:r>
            <a:r>
              <a:rPr lang="en-US" b="1" dirty="0">
                <a:solidFill>
                  <a:srgbClr val="C00000"/>
                </a:solidFill>
              </a:rPr>
              <a:t>in the </a:t>
            </a:r>
            <a:r>
              <a:rPr lang="en-US" b="1" dirty="0" smtClean="0">
                <a:solidFill>
                  <a:srgbClr val="C00000"/>
                </a:solidFill>
              </a:rPr>
              <a:t>example proposed the preference, indifference and veto thresholds</a:t>
            </a:r>
            <a:r>
              <a:rPr lang="en-US" dirty="0" smtClean="0">
                <a:solidFill>
                  <a:srgbClr val="C00000"/>
                </a:solidFill>
              </a:rPr>
              <a:t>)</a:t>
            </a:r>
            <a:endParaRPr lang="es-ES" dirty="0">
              <a:solidFill>
                <a:srgbClr val="C00000"/>
              </a:solidFill>
            </a:endParaRPr>
          </a:p>
        </p:txBody>
      </p:sp>
      <p:pic>
        <p:nvPicPr>
          <p:cNvPr id="6" name="Picture 4" descr="https://www.fun-mooc.fr/media/universities/logo_COMUE_Grenoble_180x100.png.180x100_q8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591" y="6009791"/>
            <a:ext cx="1714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362" y="6235913"/>
            <a:ext cx="1293516" cy="4765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RÃ©sultat de recherche d'images pour &quot;urjc logo&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2226" y="6216526"/>
            <a:ext cx="1131376" cy="57466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28963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b="1" dirty="0" err="1"/>
              <a:t>Using</a:t>
            </a:r>
            <a:r>
              <a:rPr lang="es-ES" b="1" dirty="0"/>
              <a:t> </a:t>
            </a:r>
            <a:r>
              <a:rPr lang="es-ES" b="1" dirty="0" err="1">
                <a:solidFill>
                  <a:srgbClr val="E04E20"/>
                </a:solidFill>
              </a:rPr>
              <a:t>diviz</a:t>
            </a:r>
            <a:r>
              <a:rPr lang="es-ES" b="1" dirty="0"/>
              <a:t> to </a:t>
            </a:r>
            <a:r>
              <a:rPr lang="es-ES" b="1" dirty="0" err="1"/>
              <a:t>learn</a:t>
            </a:r>
            <a:r>
              <a:rPr lang="es-ES" b="1" dirty="0"/>
              <a:t> MCDA</a:t>
            </a:r>
          </a:p>
        </p:txBody>
      </p:sp>
      <p:pic>
        <p:nvPicPr>
          <p:cNvPr id="3" name="Picture 5" descr="https://www.diviz.org/_static/divizlog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5151" y="138844"/>
            <a:ext cx="532048" cy="4611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Logo F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07" y="249158"/>
            <a:ext cx="1076540" cy="3609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www.fun-mooc.fr/media/universities/logo_COMUE_Grenoble_180x100.png.180x100_q8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591" y="6009791"/>
            <a:ext cx="1714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362" y="6235913"/>
            <a:ext cx="1293516" cy="4765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RÃ©sultat de recherche d'images pour &quot;urjc logo&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2226" y="6216526"/>
            <a:ext cx="1131376" cy="57466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Imagen 9"/>
          <p:cNvPicPr/>
          <p:nvPr/>
        </p:nvPicPr>
        <p:blipFill>
          <a:blip r:embed="rId7">
            <a:extLst>
              <a:ext uri="{28A0092B-C50C-407E-A947-70E740481C1C}">
                <a14:useLocalDpi xmlns:a14="http://schemas.microsoft.com/office/drawing/2010/main" val="0"/>
              </a:ext>
            </a:extLst>
          </a:blip>
          <a:srcRect/>
          <a:stretch>
            <a:fillRect/>
          </a:stretch>
        </p:blipFill>
        <p:spPr bwMode="auto">
          <a:xfrm>
            <a:off x="333807" y="1439041"/>
            <a:ext cx="11121131" cy="4777485"/>
          </a:xfrm>
          <a:prstGeom prst="rect">
            <a:avLst/>
          </a:prstGeom>
          <a:noFill/>
          <a:ln>
            <a:noFill/>
          </a:ln>
        </p:spPr>
      </p:pic>
    </p:spTree>
    <p:extLst>
      <p:ext uri="{BB962C8B-B14F-4D97-AF65-F5344CB8AC3E}">
        <p14:creationId xmlns:p14="http://schemas.microsoft.com/office/powerpoint/2010/main" val="1443328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err="1"/>
              <a:t>Using</a:t>
            </a:r>
            <a:r>
              <a:rPr lang="es-ES" b="1" dirty="0"/>
              <a:t> </a:t>
            </a:r>
            <a:r>
              <a:rPr lang="es-ES" b="1" dirty="0" err="1">
                <a:solidFill>
                  <a:srgbClr val="E04E20"/>
                </a:solidFill>
              </a:rPr>
              <a:t>diviz</a:t>
            </a:r>
            <a:r>
              <a:rPr lang="es-ES" b="1" dirty="0"/>
              <a:t> to </a:t>
            </a:r>
            <a:r>
              <a:rPr lang="es-ES" b="1" dirty="0" err="1"/>
              <a:t>learn</a:t>
            </a:r>
            <a:r>
              <a:rPr lang="es-ES" b="1" dirty="0"/>
              <a:t> MCDA</a:t>
            </a:r>
            <a:endParaRPr lang="es-ES" dirty="0"/>
          </a:p>
        </p:txBody>
      </p:sp>
      <p:sp>
        <p:nvSpPr>
          <p:cNvPr id="3" name="2 CuadroTexto"/>
          <p:cNvSpPr txBox="1"/>
          <p:nvPr/>
        </p:nvSpPr>
        <p:spPr>
          <a:xfrm>
            <a:off x="514824" y="1381841"/>
            <a:ext cx="10891157" cy="923330"/>
          </a:xfrm>
          <a:prstGeom prst="rect">
            <a:avLst/>
          </a:prstGeom>
          <a:noFill/>
        </p:spPr>
        <p:txBody>
          <a:bodyPr wrap="square" rtlCol="0">
            <a:spAutoFit/>
          </a:bodyPr>
          <a:lstStyle/>
          <a:p>
            <a:r>
              <a:rPr lang="es-ES" b="1" u="sng" dirty="0" smtClean="0"/>
              <a:t>EXAMPLE:</a:t>
            </a:r>
          </a:p>
          <a:p>
            <a:endParaRPr lang="es-ES" dirty="0"/>
          </a:p>
          <a:p>
            <a:endParaRPr lang="es-ES" dirty="0"/>
          </a:p>
        </p:txBody>
      </p:sp>
      <p:pic>
        <p:nvPicPr>
          <p:cNvPr id="4" name="Picture 5" descr="https://www.diviz.org/_static/divizlog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5151" y="138844"/>
            <a:ext cx="532048" cy="4611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Logo F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07" y="249158"/>
            <a:ext cx="1076540" cy="3609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www.fun-mooc.fr/media/universities/logo_COMUE_Grenoble_180x100.png.180x100_q8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591" y="6009791"/>
            <a:ext cx="1714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362" y="6235913"/>
            <a:ext cx="1293516" cy="4765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RÃ©sultat de recherche d'images pour &quot;urjc logo&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2226" y="6216526"/>
            <a:ext cx="1131376" cy="5746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RÃ©sultat de recherche d'images pour &quot;urjc logo&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4705" y="6114082"/>
            <a:ext cx="1358897" cy="690234"/>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728062"/>
            <a:ext cx="6054607" cy="3718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08113" y="2152435"/>
            <a:ext cx="6192127" cy="3519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8914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b="1" dirty="0" err="1"/>
              <a:t>Using</a:t>
            </a:r>
            <a:r>
              <a:rPr lang="es-ES" b="1" dirty="0"/>
              <a:t> </a:t>
            </a:r>
            <a:r>
              <a:rPr lang="es-ES" b="1" dirty="0" err="1">
                <a:solidFill>
                  <a:srgbClr val="E04E20"/>
                </a:solidFill>
              </a:rPr>
              <a:t>diviz</a:t>
            </a:r>
            <a:r>
              <a:rPr lang="es-ES" b="1" dirty="0"/>
              <a:t> to </a:t>
            </a:r>
            <a:r>
              <a:rPr lang="es-ES" b="1" dirty="0" err="1" smtClean="0"/>
              <a:t>understand</a:t>
            </a:r>
            <a:r>
              <a:rPr lang="es-ES" b="1" dirty="0" smtClean="0"/>
              <a:t> ELECTRE III</a:t>
            </a:r>
            <a:endParaRPr lang="es-ES" b="1" dirty="0"/>
          </a:p>
        </p:txBody>
      </p:sp>
      <p:pic>
        <p:nvPicPr>
          <p:cNvPr id="3" name="Picture 5" descr="https://www.diviz.org/_static/divizlog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5151" y="138844"/>
            <a:ext cx="532048" cy="4611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Logo F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07" y="249158"/>
            <a:ext cx="1076540" cy="3609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www.fun-mooc.fr/media/universities/logo_COMUE_Grenoble_180x100.png.180x100_q8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591" y="6009791"/>
            <a:ext cx="1714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362" y="6235913"/>
            <a:ext cx="1293516" cy="4765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RÃ©sultat de recherche d'images pour &quot;urjc logo&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2226" y="6216526"/>
            <a:ext cx="1131376" cy="57466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Imagen 4"/>
          <p:cNvPicPr>
            <a:picLocks noChangeAspect="1"/>
          </p:cNvPicPr>
          <p:nvPr/>
        </p:nvPicPr>
        <p:blipFill>
          <a:blip r:embed="rId7"/>
          <a:stretch>
            <a:fillRect/>
          </a:stretch>
        </p:blipFill>
        <p:spPr>
          <a:xfrm>
            <a:off x="2382704" y="1380069"/>
            <a:ext cx="6054713" cy="4738082"/>
          </a:xfrm>
          <a:prstGeom prst="rect">
            <a:avLst/>
          </a:prstGeom>
        </p:spPr>
      </p:pic>
      <p:sp>
        <p:nvSpPr>
          <p:cNvPr id="12" name="CuadroTexto 11"/>
          <p:cNvSpPr txBox="1"/>
          <p:nvPr/>
        </p:nvSpPr>
        <p:spPr>
          <a:xfrm>
            <a:off x="5694218" y="2111433"/>
            <a:ext cx="2279660" cy="369332"/>
          </a:xfrm>
          <a:prstGeom prst="rect">
            <a:avLst/>
          </a:prstGeom>
          <a:solidFill>
            <a:schemeClr val="bg1"/>
          </a:solidFill>
        </p:spPr>
        <p:txBody>
          <a:bodyPr wrap="square" rtlCol="0">
            <a:spAutoFit/>
          </a:bodyPr>
          <a:lstStyle/>
          <a:p>
            <a:endParaRPr lang="es-ES" dirty="0">
              <a:solidFill>
                <a:schemeClr val="bg1"/>
              </a:solidFill>
            </a:endParaRPr>
          </a:p>
        </p:txBody>
      </p:sp>
      <p:sp>
        <p:nvSpPr>
          <p:cNvPr id="14" name="CuadroTexto 13"/>
          <p:cNvSpPr txBox="1"/>
          <p:nvPr/>
        </p:nvSpPr>
        <p:spPr>
          <a:xfrm>
            <a:off x="8362604" y="3142211"/>
            <a:ext cx="3740728" cy="369332"/>
          </a:xfrm>
          <a:prstGeom prst="rect">
            <a:avLst/>
          </a:prstGeom>
          <a:noFill/>
        </p:spPr>
        <p:txBody>
          <a:bodyPr wrap="square" rtlCol="0">
            <a:spAutoFit/>
          </a:bodyPr>
          <a:lstStyle/>
          <a:p>
            <a:r>
              <a:rPr lang="es-ES" i="1" dirty="0" err="1"/>
              <a:t>Methodological</a:t>
            </a:r>
            <a:r>
              <a:rPr lang="es-ES" i="1" dirty="0"/>
              <a:t> </a:t>
            </a:r>
            <a:r>
              <a:rPr lang="es-ES" i="1" dirty="0" err="1"/>
              <a:t>introduction</a:t>
            </a:r>
            <a:r>
              <a:rPr lang="es-ES" i="1" dirty="0"/>
              <a:t>: </a:t>
            </a:r>
            <a:r>
              <a:rPr lang="es-ES" i="1" dirty="0" err="1"/>
              <a:t>theory</a:t>
            </a:r>
            <a:r>
              <a:rPr lang="es-ES" i="1" dirty="0"/>
              <a:t>.</a:t>
            </a:r>
          </a:p>
        </p:txBody>
      </p:sp>
      <p:cxnSp>
        <p:nvCxnSpPr>
          <p:cNvPr id="16" name="Conector recto de flecha 15"/>
          <p:cNvCxnSpPr/>
          <p:nvPr/>
        </p:nvCxnSpPr>
        <p:spPr>
          <a:xfrm flipH="1">
            <a:off x="7190509" y="3343503"/>
            <a:ext cx="1172095"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9145973" y="4358640"/>
            <a:ext cx="2916383" cy="369332"/>
          </a:xfrm>
          <a:prstGeom prst="rect">
            <a:avLst/>
          </a:prstGeom>
          <a:noFill/>
        </p:spPr>
        <p:txBody>
          <a:bodyPr wrap="square" rtlCol="0">
            <a:spAutoFit/>
          </a:bodyPr>
          <a:lstStyle/>
          <a:p>
            <a:r>
              <a:rPr lang="es-ES" i="1" dirty="0" err="1"/>
              <a:t>Theoretical</a:t>
            </a:r>
            <a:r>
              <a:rPr lang="es-ES" i="1" dirty="0"/>
              <a:t> </a:t>
            </a:r>
            <a:r>
              <a:rPr lang="es-ES" i="1" dirty="0" err="1"/>
              <a:t>exercises</a:t>
            </a:r>
            <a:endParaRPr lang="es-ES" i="1" dirty="0"/>
          </a:p>
        </p:txBody>
      </p:sp>
      <p:cxnSp>
        <p:nvCxnSpPr>
          <p:cNvPr id="18" name="Conector recto de flecha 17"/>
          <p:cNvCxnSpPr/>
          <p:nvPr/>
        </p:nvCxnSpPr>
        <p:spPr>
          <a:xfrm flipH="1">
            <a:off x="7973878" y="4543306"/>
            <a:ext cx="1172095"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ángulo 18"/>
          <p:cNvSpPr/>
          <p:nvPr/>
        </p:nvSpPr>
        <p:spPr>
          <a:xfrm>
            <a:off x="194925" y="3660832"/>
            <a:ext cx="4008598" cy="369332"/>
          </a:xfrm>
          <a:prstGeom prst="rect">
            <a:avLst/>
          </a:prstGeom>
        </p:spPr>
        <p:txBody>
          <a:bodyPr wrap="none">
            <a:spAutoFit/>
          </a:bodyPr>
          <a:lstStyle/>
          <a:p>
            <a:r>
              <a:rPr lang="en-US" i="1" dirty="0"/>
              <a:t>Resolution of a simple </a:t>
            </a:r>
            <a:r>
              <a:rPr lang="en-US" i="1" dirty="0" smtClean="0"/>
              <a:t>problem </a:t>
            </a:r>
            <a:r>
              <a:rPr lang="en-US" i="1" dirty="0"/>
              <a:t>with </a:t>
            </a:r>
            <a:r>
              <a:rPr lang="es-ES" b="1" dirty="0" err="1">
                <a:solidFill>
                  <a:srgbClr val="E04E20"/>
                </a:solidFill>
              </a:rPr>
              <a:t>diviz</a:t>
            </a:r>
            <a:endParaRPr lang="es-ES" i="1" dirty="0"/>
          </a:p>
        </p:txBody>
      </p:sp>
      <p:cxnSp>
        <p:nvCxnSpPr>
          <p:cNvPr id="21" name="Conector recto de flecha 20"/>
          <p:cNvCxnSpPr/>
          <p:nvPr/>
        </p:nvCxnSpPr>
        <p:spPr>
          <a:xfrm>
            <a:off x="4203523" y="3845498"/>
            <a:ext cx="1573822"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tángulo 22"/>
          <p:cNvSpPr/>
          <p:nvPr/>
        </p:nvSpPr>
        <p:spPr>
          <a:xfrm>
            <a:off x="561885" y="4981824"/>
            <a:ext cx="3618298" cy="369332"/>
          </a:xfrm>
          <a:prstGeom prst="rect">
            <a:avLst/>
          </a:prstGeom>
        </p:spPr>
        <p:txBody>
          <a:bodyPr wrap="none">
            <a:spAutoFit/>
          </a:bodyPr>
          <a:lstStyle/>
          <a:p>
            <a:r>
              <a:rPr lang="en-US" i="1" dirty="0" smtClean="0"/>
              <a:t>Study of the </a:t>
            </a:r>
            <a:r>
              <a:rPr lang="en-US" i="1" dirty="0" err="1" smtClean="0"/>
              <a:t>metaexample</a:t>
            </a:r>
            <a:r>
              <a:rPr lang="en-US" i="1" dirty="0" smtClean="0"/>
              <a:t> with </a:t>
            </a:r>
            <a:r>
              <a:rPr lang="es-ES" b="1" dirty="0" err="1">
                <a:solidFill>
                  <a:srgbClr val="E04E20"/>
                </a:solidFill>
              </a:rPr>
              <a:t>diviz</a:t>
            </a:r>
            <a:endParaRPr lang="es-ES" i="1" dirty="0"/>
          </a:p>
        </p:txBody>
      </p:sp>
      <p:cxnSp>
        <p:nvCxnSpPr>
          <p:cNvPr id="24" name="Conector recto de flecha 23"/>
          <p:cNvCxnSpPr/>
          <p:nvPr/>
        </p:nvCxnSpPr>
        <p:spPr>
          <a:xfrm>
            <a:off x="4203523" y="5166490"/>
            <a:ext cx="1573822"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450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890521" y="1144284"/>
            <a:ext cx="7727305" cy="4992727"/>
          </a:xfrm>
          <a:prstGeom prst="rect">
            <a:avLst/>
          </a:prstGeom>
        </p:spPr>
      </p:pic>
      <p:sp>
        <p:nvSpPr>
          <p:cNvPr id="3" name="1 Título"/>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smtClean="0"/>
              <a:t>Using </a:t>
            </a:r>
            <a:r>
              <a:rPr lang="es-ES" b="1" smtClean="0">
                <a:solidFill>
                  <a:srgbClr val="E04E20"/>
                </a:solidFill>
              </a:rPr>
              <a:t>diviz</a:t>
            </a:r>
            <a:r>
              <a:rPr lang="es-ES" b="1" smtClean="0"/>
              <a:t> to understand ELECTRE III</a:t>
            </a:r>
            <a:endParaRPr lang="es-ES" b="1" dirty="0"/>
          </a:p>
        </p:txBody>
      </p:sp>
      <p:pic>
        <p:nvPicPr>
          <p:cNvPr id="4" name="Picture 5" descr="https://www.diviz.org/_static/divizlogo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5151" y="138844"/>
            <a:ext cx="532048" cy="4611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Logo FU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807" y="249158"/>
            <a:ext cx="1076540" cy="3609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www.fun-mooc.fr/media/universities/logo_COMUE_Grenoble_180x100.png.180x100_q8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6591" y="6009791"/>
            <a:ext cx="1714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0362" y="6235913"/>
            <a:ext cx="1293516" cy="4765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RÃ©sultat de recherche d'images pour &quot;urjc logo&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12226" y="6216526"/>
            <a:ext cx="1131376" cy="574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757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err="1" smtClean="0"/>
              <a:t>Index</a:t>
            </a:r>
            <a:r>
              <a:rPr lang="es-ES" b="1" dirty="0" smtClean="0"/>
              <a:t> of </a:t>
            </a:r>
            <a:r>
              <a:rPr lang="es-ES" b="1" dirty="0" err="1" smtClean="0"/>
              <a:t>the</a:t>
            </a:r>
            <a:r>
              <a:rPr lang="es-ES" b="1" dirty="0" smtClean="0"/>
              <a:t> </a:t>
            </a:r>
            <a:r>
              <a:rPr lang="es-ES" b="1" dirty="0" err="1" smtClean="0"/>
              <a:t>presentation</a:t>
            </a:r>
            <a:r>
              <a:rPr lang="es-ES" b="1" dirty="0" smtClean="0"/>
              <a:t>:</a:t>
            </a:r>
            <a:endParaRPr lang="es-ES" b="1" dirty="0"/>
          </a:p>
        </p:txBody>
      </p:sp>
      <p:pic>
        <p:nvPicPr>
          <p:cNvPr id="3" name="Picture 5" descr="https://www.diviz.org/_static/divizlog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5151" y="138844"/>
            <a:ext cx="532048" cy="4611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Logo F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07" y="249158"/>
            <a:ext cx="1076540" cy="360922"/>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468915" y="1341359"/>
            <a:ext cx="10810068" cy="6001643"/>
          </a:xfrm>
          <a:prstGeom prst="rect">
            <a:avLst/>
          </a:prstGeom>
          <a:noFill/>
        </p:spPr>
        <p:txBody>
          <a:bodyPr wrap="square" rtlCol="0">
            <a:spAutoFit/>
          </a:bodyPr>
          <a:lstStyle/>
          <a:p>
            <a:pPr marL="342900" indent="-342900">
              <a:lnSpc>
                <a:spcPct val="150000"/>
              </a:lnSpc>
              <a:buFont typeface="+mj-lt"/>
              <a:buAutoNum type="arabicPeriod"/>
            </a:pPr>
            <a:r>
              <a:rPr lang="es-ES" sz="2400" dirty="0" err="1" smtClean="0"/>
              <a:t>Aim</a:t>
            </a:r>
            <a:r>
              <a:rPr lang="es-ES" sz="2400" dirty="0" smtClean="0"/>
              <a:t> and </a:t>
            </a:r>
            <a:r>
              <a:rPr lang="es-ES" sz="2400" dirty="0" err="1" smtClean="0"/>
              <a:t>scope</a:t>
            </a:r>
            <a:r>
              <a:rPr lang="es-ES" sz="2400" dirty="0" smtClean="0"/>
              <a:t> of </a:t>
            </a:r>
            <a:r>
              <a:rPr lang="es-ES" sz="2400" dirty="0" err="1" smtClean="0"/>
              <a:t>the</a:t>
            </a:r>
            <a:r>
              <a:rPr lang="es-ES" sz="2400" dirty="0" smtClean="0"/>
              <a:t> </a:t>
            </a:r>
            <a:r>
              <a:rPr lang="es-ES" sz="2400" dirty="0" err="1" smtClean="0"/>
              <a:t>contribution</a:t>
            </a:r>
            <a:endParaRPr lang="es-ES" sz="2400" dirty="0" smtClean="0"/>
          </a:p>
          <a:p>
            <a:pPr marL="342900" indent="-342900">
              <a:lnSpc>
                <a:spcPct val="150000"/>
              </a:lnSpc>
              <a:buFont typeface="+mj-lt"/>
              <a:buAutoNum type="arabicPeriod"/>
            </a:pPr>
            <a:r>
              <a:rPr lang="es-ES" sz="2400" dirty="0" err="1" smtClean="0"/>
              <a:t>Description</a:t>
            </a:r>
            <a:r>
              <a:rPr lang="es-ES" sz="2400" dirty="0" smtClean="0"/>
              <a:t> of </a:t>
            </a:r>
            <a:r>
              <a:rPr lang="es-ES" sz="2400" dirty="0" err="1" smtClean="0"/>
              <a:t>the</a:t>
            </a:r>
            <a:r>
              <a:rPr lang="es-ES" sz="2400" dirty="0" smtClean="0"/>
              <a:t> MOOC</a:t>
            </a:r>
          </a:p>
          <a:p>
            <a:pPr marL="342900" indent="-342900">
              <a:lnSpc>
                <a:spcPct val="150000"/>
              </a:lnSpc>
              <a:buFont typeface="+mj-lt"/>
              <a:buAutoNum type="arabicPeriod"/>
            </a:pPr>
            <a:r>
              <a:rPr lang="es-ES" sz="2400" dirty="0" err="1" smtClean="0"/>
              <a:t>The</a:t>
            </a:r>
            <a:r>
              <a:rPr lang="es-ES" sz="2400" dirty="0" smtClean="0"/>
              <a:t> role of </a:t>
            </a:r>
            <a:r>
              <a:rPr lang="es-ES" sz="2400" b="1" dirty="0" err="1" smtClean="0">
                <a:solidFill>
                  <a:srgbClr val="E04E20"/>
                </a:solidFill>
              </a:rPr>
              <a:t>diviz</a:t>
            </a:r>
            <a:r>
              <a:rPr lang="es-ES" sz="2400" dirty="0" smtClean="0"/>
              <a:t> in </a:t>
            </a:r>
            <a:r>
              <a:rPr lang="es-ES" sz="2400" dirty="0" err="1" smtClean="0"/>
              <a:t>the</a:t>
            </a:r>
            <a:r>
              <a:rPr lang="es-ES" sz="2400" dirty="0" smtClean="0"/>
              <a:t> </a:t>
            </a:r>
            <a:r>
              <a:rPr lang="es-ES" sz="2400" dirty="0" err="1" smtClean="0"/>
              <a:t>course</a:t>
            </a:r>
            <a:endParaRPr lang="es-ES" sz="2400" dirty="0" smtClean="0"/>
          </a:p>
          <a:p>
            <a:pPr marL="342900" indent="-342900">
              <a:lnSpc>
                <a:spcPct val="150000"/>
              </a:lnSpc>
              <a:buFont typeface="+mj-lt"/>
              <a:buAutoNum type="arabicPeriod"/>
            </a:pPr>
            <a:r>
              <a:rPr lang="es-ES" sz="2400" dirty="0" err="1" smtClean="0"/>
              <a:t>Using</a:t>
            </a:r>
            <a:r>
              <a:rPr lang="es-ES" sz="2400" dirty="0" smtClean="0"/>
              <a:t> </a:t>
            </a:r>
            <a:r>
              <a:rPr lang="es-ES" sz="2400" b="1" dirty="0" err="1">
                <a:solidFill>
                  <a:srgbClr val="E04E20"/>
                </a:solidFill>
              </a:rPr>
              <a:t>diviz</a:t>
            </a:r>
            <a:r>
              <a:rPr lang="es-ES" sz="2400" dirty="0" smtClean="0"/>
              <a:t> to </a:t>
            </a:r>
            <a:r>
              <a:rPr lang="es-ES" sz="2400" dirty="0" err="1" smtClean="0"/>
              <a:t>learn</a:t>
            </a:r>
            <a:r>
              <a:rPr lang="es-ES" sz="2400" dirty="0" smtClean="0"/>
              <a:t> MCDA</a:t>
            </a:r>
          </a:p>
          <a:p>
            <a:pPr marL="342900" indent="-342900">
              <a:lnSpc>
                <a:spcPct val="150000"/>
              </a:lnSpc>
              <a:buFont typeface="+mj-lt"/>
              <a:buAutoNum type="arabicPeriod"/>
            </a:pPr>
            <a:r>
              <a:rPr lang="es-ES" sz="2400" dirty="0" err="1" smtClean="0"/>
              <a:t>Using</a:t>
            </a:r>
            <a:r>
              <a:rPr lang="es-ES" sz="2400" dirty="0" smtClean="0"/>
              <a:t> </a:t>
            </a:r>
            <a:r>
              <a:rPr lang="es-ES" sz="2400" b="1" dirty="0" err="1">
                <a:solidFill>
                  <a:srgbClr val="E04E20"/>
                </a:solidFill>
              </a:rPr>
              <a:t>diviz</a:t>
            </a:r>
            <a:r>
              <a:rPr lang="es-ES" sz="2400" dirty="0" smtClean="0"/>
              <a:t> to </a:t>
            </a:r>
            <a:r>
              <a:rPr lang="es-ES" sz="2400" dirty="0" err="1" smtClean="0"/>
              <a:t>understand</a:t>
            </a:r>
            <a:r>
              <a:rPr lang="es-ES" sz="2400" dirty="0" smtClean="0"/>
              <a:t> ELECTRE III</a:t>
            </a:r>
          </a:p>
          <a:p>
            <a:pPr marL="342900" indent="-342900">
              <a:lnSpc>
                <a:spcPct val="150000"/>
              </a:lnSpc>
              <a:buFont typeface="+mj-lt"/>
              <a:buAutoNum type="arabicPeriod"/>
            </a:pPr>
            <a:r>
              <a:rPr lang="es-ES" sz="2400" dirty="0" err="1"/>
              <a:t>Using</a:t>
            </a:r>
            <a:r>
              <a:rPr lang="es-ES" sz="2400" dirty="0"/>
              <a:t> </a:t>
            </a:r>
            <a:r>
              <a:rPr lang="es-ES" sz="2400" b="1" dirty="0" err="1">
                <a:solidFill>
                  <a:srgbClr val="E04E20"/>
                </a:solidFill>
              </a:rPr>
              <a:t>diviz</a:t>
            </a:r>
            <a:r>
              <a:rPr lang="es-ES" sz="2400" dirty="0"/>
              <a:t> to </a:t>
            </a:r>
            <a:r>
              <a:rPr lang="es-ES" sz="2400" dirty="0" err="1"/>
              <a:t>understand</a:t>
            </a:r>
            <a:r>
              <a:rPr lang="es-ES" sz="2400" dirty="0"/>
              <a:t> </a:t>
            </a:r>
            <a:r>
              <a:rPr lang="es-ES" sz="2400" dirty="0" smtClean="0"/>
              <a:t>UTA</a:t>
            </a:r>
          </a:p>
          <a:p>
            <a:pPr marL="342900" indent="-342900">
              <a:lnSpc>
                <a:spcPct val="150000"/>
              </a:lnSpc>
              <a:buFont typeface="+mj-lt"/>
              <a:buAutoNum type="arabicPeriod"/>
            </a:pPr>
            <a:r>
              <a:rPr lang="es-ES" sz="2400" dirty="0" err="1"/>
              <a:t>Using</a:t>
            </a:r>
            <a:r>
              <a:rPr lang="es-ES" sz="2400" dirty="0"/>
              <a:t> </a:t>
            </a:r>
            <a:r>
              <a:rPr lang="es-ES" sz="2400" b="1" dirty="0" err="1">
                <a:solidFill>
                  <a:srgbClr val="E04E20"/>
                </a:solidFill>
              </a:rPr>
              <a:t>diviz</a:t>
            </a:r>
            <a:r>
              <a:rPr lang="es-ES" sz="2400" b="1" dirty="0">
                <a:solidFill>
                  <a:srgbClr val="E04E20"/>
                </a:solidFill>
              </a:rPr>
              <a:t> </a:t>
            </a:r>
            <a:r>
              <a:rPr lang="es-ES" sz="2400" dirty="0"/>
              <a:t>to</a:t>
            </a:r>
            <a:r>
              <a:rPr lang="es-ES" sz="2400" dirty="0">
                <a:solidFill>
                  <a:srgbClr val="E04E20"/>
                </a:solidFill>
              </a:rPr>
              <a:t> </a:t>
            </a:r>
            <a:r>
              <a:rPr lang="es-ES" sz="2400" dirty="0" err="1"/>
              <a:t>fully</a:t>
            </a:r>
            <a:r>
              <a:rPr lang="es-ES" sz="2400" dirty="0"/>
              <a:t> </a:t>
            </a:r>
            <a:r>
              <a:rPr lang="es-ES" sz="2400" dirty="0" err="1"/>
              <a:t>develop</a:t>
            </a:r>
            <a:r>
              <a:rPr lang="es-ES" sz="2400" dirty="0"/>
              <a:t> a case </a:t>
            </a:r>
            <a:r>
              <a:rPr lang="es-ES" sz="2400" dirty="0" err="1" smtClean="0"/>
              <a:t>study</a:t>
            </a:r>
            <a:endParaRPr lang="es-ES" sz="2400" dirty="0" smtClean="0"/>
          </a:p>
          <a:p>
            <a:pPr marL="342900" indent="-342900">
              <a:lnSpc>
                <a:spcPct val="150000"/>
              </a:lnSpc>
              <a:buFont typeface="+mj-lt"/>
              <a:buAutoNum type="arabicPeriod"/>
            </a:pPr>
            <a:r>
              <a:rPr lang="es-ES" sz="2400" dirty="0" err="1" smtClean="0"/>
              <a:t>Thinking</a:t>
            </a:r>
            <a:r>
              <a:rPr lang="es-ES" sz="2400" dirty="0" smtClean="0"/>
              <a:t> </a:t>
            </a:r>
            <a:r>
              <a:rPr lang="es-ES" sz="2400" dirty="0" err="1" smtClean="0"/>
              <a:t>about</a:t>
            </a:r>
            <a:r>
              <a:rPr lang="es-ES" sz="2400" dirty="0" smtClean="0"/>
              <a:t> </a:t>
            </a:r>
            <a:r>
              <a:rPr lang="es-ES" sz="2400" dirty="0" err="1" smtClean="0"/>
              <a:t>what</a:t>
            </a:r>
            <a:r>
              <a:rPr lang="es-ES" sz="2400" dirty="0" smtClean="0"/>
              <a:t> </a:t>
            </a:r>
            <a:r>
              <a:rPr lang="es-ES" sz="2400" dirty="0" err="1" smtClean="0"/>
              <a:t>we</a:t>
            </a:r>
            <a:r>
              <a:rPr lang="es-ES" sz="2400" dirty="0" smtClean="0"/>
              <a:t> </a:t>
            </a:r>
            <a:r>
              <a:rPr lang="es-ES" sz="2400" dirty="0" err="1" smtClean="0"/>
              <a:t>have</a:t>
            </a:r>
            <a:r>
              <a:rPr lang="es-ES" sz="2400" dirty="0" smtClean="0"/>
              <a:t> </a:t>
            </a:r>
            <a:r>
              <a:rPr lang="es-ES" sz="2400" dirty="0" err="1" smtClean="0"/>
              <a:t>achieved</a:t>
            </a:r>
            <a:endParaRPr lang="es-ES" sz="2400" dirty="0"/>
          </a:p>
          <a:p>
            <a:pPr marL="342900" indent="-342900">
              <a:lnSpc>
                <a:spcPct val="200000"/>
              </a:lnSpc>
              <a:buFont typeface="+mj-lt"/>
              <a:buAutoNum type="arabicPeriod"/>
            </a:pPr>
            <a:endParaRPr lang="es-ES" sz="2400" dirty="0" smtClean="0"/>
          </a:p>
          <a:p>
            <a:pPr marL="342900" indent="-342900">
              <a:lnSpc>
                <a:spcPct val="200000"/>
              </a:lnSpc>
              <a:buFont typeface="+mj-lt"/>
              <a:buAutoNum type="arabicPeriod"/>
            </a:pPr>
            <a:endParaRPr lang="es-ES" sz="2400" dirty="0"/>
          </a:p>
        </p:txBody>
      </p:sp>
      <p:pic>
        <p:nvPicPr>
          <p:cNvPr id="7" name="Picture 4" descr="https://www.fun-mooc.fr/media/universities/logo_COMUE_Grenoble_180x100.png.180x100_q8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591" y="6009791"/>
            <a:ext cx="1714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362" y="6235913"/>
            <a:ext cx="1293516" cy="4765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RÃ©sultat de recherche d'images pour &quot;urjc logo&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2226" y="6216526"/>
            <a:ext cx="1131376" cy="5746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RÃ©sultat de recherche d'images pour &quot;urjc logo&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4705" y="6114082"/>
            <a:ext cx="1358897" cy="690234"/>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redondeado"/>
          <p:cNvSpPr/>
          <p:nvPr/>
        </p:nvSpPr>
        <p:spPr>
          <a:xfrm>
            <a:off x="468916" y="1503336"/>
            <a:ext cx="5598669" cy="4959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redondeado"/>
          <p:cNvSpPr/>
          <p:nvPr/>
        </p:nvSpPr>
        <p:spPr>
          <a:xfrm>
            <a:off x="468917" y="2118101"/>
            <a:ext cx="5598669" cy="919567"/>
          </a:xfrm>
          <a:prstGeom prst="round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redondeado"/>
          <p:cNvSpPr/>
          <p:nvPr/>
        </p:nvSpPr>
        <p:spPr>
          <a:xfrm>
            <a:off x="468915" y="3184902"/>
            <a:ext cx="5598669" cy="1565329"/>
          </a:xfrm>
          <a:prstGeom prst="roundRect">
            <a:avLst/>
          </a:prstGeom>
          <a:noFill/>
          <a:ln>
            <a:solidFill>
              <a:srgbClr val="F46C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redondeado"/>
          <p:cNvSpPr/>
          <p:nvPr/>
        </p:nvSpPr>
        <p:spPr>
          <a:xfrm>
            <a:off x="485370" y="4848387"/>
            <a:ext cx="5598669" cy="49594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redondeado"/>
          <p:cNvSpPr/>
          <p:nvPr/>
        </p:nvSpPr>
        <p:spPr>
          <a:xfrm>
            <a:off x="512159" y="5421822"/>
            <a:ext cx="5598669" cy="495945"/>
          </a:xfrm>
          <a:prstGeom prst="roundRect">
            <a:avLst/>
          </a:prstGeom>
          <a:noFill/>
          <a:ln>
            <a:solidFill>
              <a:srgbClr val="1EAF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42452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72077" y="-233163"/>
            <a:ext cx="10515600" cy="1325563"/>
          </a:xfrm>
        </p:spPr>
        <p:txBody>
          <a:bodyPr>
            <a:normAutofit/>
          </a:bodyPr>
          <a:lstStyle/>
          <a:p>
            <a:pPr algn="ctr"/>
            <a:r>
              <a:rPr lang="es-ES" b="1" dirty="0" err="1"/>
              <a:t>Using</a:t>
            </a:r>
            <a:r>
              <a:rPr lang="es-ES" b="1" dirty="0"/>
              <a:t> </a:t>
            </a:r>
            <a:r>
              <a:rPr lang="es-ES" b="1" dirty="0" err="1">
                <a:solidFill>
                  <a:srgbClr val="E04E20"/>
                </a:solidFill>
              </a:rPr>
              <a:t>diviz</a:t>
            </a:r>
            <a:r>
              <a:rPr lang="es-ES" b="1" dirty="0"/>
              <a:t> to </a:t>
            </a:r>
            <a:r>
              <a:rPr lang="es-ES" b="1" dirty="0" err="1" smtClean="0"/>
              <a:t>understand</a:t>
            </a:r>
            <a:r>
              <a:rPr lang="es-ES" b="1" dirty="0" smtClean="0"/>
              <a:t> ELECTRE III</a:t>
            </a:r>
            <a:endParaRPr lang="es-ES" b="1" dirty="0"/>
          </a:p>
        </p:txBody>
      </p:sp>
      <p:pic>
        <p:nvPicPr>
          <p:cNvPr id="3" name="Picture 5" descr="https://www.diviz.org/_static/divizlog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5151" y="138844"/>
            <a:ext cx="532048" cy="4611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Logo F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07" y="249158"/>
            <a:ext cx="1076540" cy="3609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www.fun-mooc.fr/media/universities/logo_COMUE_Grenoble_180x100.png.180x100_q8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591" y="6009791"/>
            <a:ext cx="1714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362" y="6235913"/>
            <a:ext cx="1293516" cy="4765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RÃ©sultat de recherche d'images pour &quot;urjc logo&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2226" y="6216526"/>
            <a:ext cx="1131376" cy="57466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CuadroTexto 11"/>
          <p:cNvSpPr txBox="1"/>
          <p:nvPr/>
        </p:nvSpPr>
        <p:spPr>
          <a:xfrm>
            <a:off x="5694218" y="2111433"/>
            <a:ext cx="2279660" cy="369332"/>
          </a:xfrm>
          <a:prstGeom prst="rect">
            <a:avLst/>
          </a:prstGeom>
          <a:solidFill>
            <a:schemeClr val="bg1"/>
          </a:solidFill>
        </p:spPr>
        <p:txBody>
          <a:bodyPr wrap="square" rtlCol="0">
            <a:spAutoFit/>
          </a:bodyPr>
          <a:lstStyle/>
          <a:p>
            <a:endParaRPr lang="es-ES" dirty="0">
              <a:solidFill>
                <a:schemeClr val="bg1"/>
              </a:solidFill>
            </a:endParaRPr>
          </a:p>
        </p:txBody>
      </p:sp>
      <p:sp>
        <p:nvSpPr>
          <p:cNvPr id="19" name="Rectángulo 18"/>
          <p:cNvSpPr/>
          <p:nvPr/>
        </p:nvSpPr>
        <p:spPr>
          <a:xfrm>
            <a:off x="229985" y="367099"/>
            <a:ext cx="11962015" cy="5955476"/>
          </a:xfrm>
          <a:prstGeom prst="rect">
            <a:avLst/>
          </a:prstGeom>
        </p:spPr>
        <p:txBody>
          <a:bodyPr wrap="square">
            <a:spAutoFit/>
          </a:bodyPr>
          <a:lstStyle/>
          <a:p>
            <a:endParaRPr lang="en-US" b="1" i="1" dirty="0" smtClean="0"/>
          </a:p>
          <a:p>
            <a:pPr>
              <a:lnSpc>
                <a:spcPct val="150000"/>
              </a:lnSpc>
            </a:pPr>
            <a:r>
              <a:rPr lang="en-US" b="1" i="1" dirty="0" smtClean="0"/>
              <a:t>Resolution </a:t>
            </a:r>
            <a:r>
              <a:rPr lang="en-US" b="1" i="1" dirty="0"/>
              <a:t>of a simple </a:t>
            </a:r>
            <a:r>
              <a:rPr lang="en-US" b="1" i="1" dirty="0" smtClean="0"/>
              <a:t>problem </a:t>
            </a:r>
            <a:r>
              <a:rPr lang="en-US" b="1" i="1" dirty="0"/>
              <a:t>with </a:t>
            </a:r>
            <a:r>
              <a:rPr lang="en-US" b="1" i="1" dirty="0" err="1" smtClean="0"/>
              <a:t>diviz</a:t>
            </a:r>
            <a:r>
              <a:rPr lang="en-US" b="1" i="1" dirty="0" smtClean="0"/>
              <a:t>:</a:t>
            </a:r>
          </a:p>
          <a:p>
            <a:pPr>
              <a:lnSpc>
                <a:spcPct val="150000"/>
              </a:lnSpc>
            </a:pPr>
            <a:r>
              <a:rPr lang="en-US" sz="1600" dirty="0" smtClean="0"/>
              <a:t>You </a:t>
            </a:r>
            <a:r>
              <a:rPr lang="en-US" sz="1600" dirty="0"/>
              <a:t>will find below the documents for the work. First, the description of the problem then the elements </a:t>
            </a:r>
            <a:endParaRPr lang="en-US" sz="1600" dirty="0" smtClean="0"/>
          </a:p>
          <a:p>
            <a:pPr>
              <a:lnSpc>
                <a:spcPct val="150000"/>
              </a:lnSpc>
            </a:pPr>
            <a:r>
              <a:rPr lang="en-US" sz="1600" dirty="0" smtClean="0"/>
              <a:t>to </a:t>
            </a:r>
            <a:r>
              <a:rPr lang="en-US" sz="1600" dirty="0"/>
              <a:t>be loaded to describe the simple problem proposed</a:t>
            </a:r>
            <a:r>
              <a:rPr lang="en-US" sz="1600" dirty="0" smtClean="0"/>
              <a:t>:</a:t>
            </a:r>
          </a:p>
          <a:p>
            <a:pPr lvl="0">
              <a:lnSpc>
                <a:spcPct val="150000"/>
              </a:lnSpc>
            </a:pPr>
            <a:r>
              <a:rPr lang="es-ES" sz="1600" dirty="0" err="1" smtClean="0">
                <a:hlinkClick r:id="rId7"/>
              </a:rPr>
              <a:t>Description</a:t>
            </a:r>
            <a:r>
              <a:rPr lang="es-ES" sz="1600" dirty="0" smtClean="0">
                <a:hlinkClick r:id="rId7"/>
              </a:rPr>
              <a:t> of </a:t>
            </a:r>
            <a:r>
              <a:rPr lang="es-ES" sz="1600" dirty="0" err="1" smtClean="0">
                <a:hlinkClick r:id="rId7"/>
              </a:rPr>
              <a:t>the</a:t>
            </a:r>
            <a:r>
              <a:rPr lang="es-ES" sz="1600" dirty="0" smtClean="0">
                <a:hlinkClick r:id="rId7"/>
              </a:rPr>
              <a:t> </a:t>
            </a:r>
            <a:r>
              <a:rPr lang="es-ES" sz="1600" dirty="0" err="1" smtClean="0">
                <a:hlinkClick r:id="rId7"/>
              </a:rPr>
              <a:t>problem</a:t>
            </a:r>
            <a:r>
              <a:rPr lang="es-ES" sz="1600" dirty="0"/>
              <a:t> </a:t>
            </a:r>
            <a:r>
              <a:rPr lang="es-ES" sz="1600" dirty="0" smtClean="0"/>
              <a:t>(XLSX File)</a:t>
            </a:r>
          </a:p>
          <a:p>
            <a:pPr lvl="0">
              <a:lnSpc>
                <a:spcPct val="150000"/>
              </a:lnSpc>
            </a:pPr>
            <a:r>
              <a:rPr lang="en-US" sz="1600" dirty="0" smtClean="0"/>
              <a:t>Then </a:t>
            </a:r>
            <a:r>
              <a:rPr lang="en-US" sz="1600" dirty="0"/>
              <a:t>follow the </a:t>
            </a:r>
            <a:r>
              <a:rPr lang="en-US" sz="1600" dirty="0" smtClean="0"/>
              <a:t>workflow </a:t>
            </a:r>
            <a:r>
              <a:rPr lang="en-US" sz="1600" dirty="0"/>
              <a:t>image to build the </a:t>
            </a:r>
            <a:r>
              <a:rPr lang="es-ES" sz="1600" b="1" dirty="0" err="1">
                <a:solidFill>
                  <a:srgbClr val="E04E20"/>
                </a:solidFill>
              </a:rPr>
              <a:t>diviz</a:t>
            </a:r>
            <a:r>
              <a:rPr lang="en-US" sz="1600" dirty="0" smtClean="0"/>
              <a:t> </a:t>
            </a:r>
            <a:r>
              <a:rPr lang="es-ES" sz="1600" dirty="0" err="1" smtClean="0"/>
              <a:t>workflow</a:t>
            </a:r>
            <a:r>
              <a:rPr lang="es-ES" sz="1600" dirty="0" smtClean="0"/>
              <a:t>:</a:t>
            </a:r>
          </a:p>
          <a:p>
            <a:pPr>
              <a:lnSpc>
                <a:spcPct val="150000"/>
              </a:lnSpc>
            </a:pPr>
            <a:r>
              <a:rPr lang="es-ES" sz="1600" u="sng" dirty="0" err="1" smtClean="0">
                <a:solidFill>
                  <a:srgbClr val="0070C0"/>
                </a:solidFill>
              </a:rPr>
              <a:t>Workflow</a:t>
            </a:r>
            <a:r>
              <a:rPr lang="es-ES" sz="1600" dirty="0"/>
              <a:t> (</a:t>
            </a:r>
            <a:r>
              <a:rPr lang="es-ES" sz="1600" dirty="0" err="1"/>
              <a:t>Format</a:t>
            </a:r>
            <a:r>
              <a:rPr lang="es-ES" sz="1600" dirty="0"/>
              <a:t> PNG</a:t>
            </a:r>
            <a:r>
              <a:rPr lang="es-ES" sz="1600" dirty="0" smtClean="0"/>
              <a:t>)</a:t>
            </a:r>
          </a:p>
          <a:p>
            <a:pPr>
              <a:lnSpc>
                <a:spcPct val="150000"/>
              </a:lnSpc>
            </a:pPr>
            <a:r>
              <a:rPr lang="en-US" sz="1600" dirty="0" smtClean="0"/>
              <a:t>Insert </a:t>
            </a:r>
            <a:r>
              <a:rPr lang="en-US" sz="1600" dirty="0"/>
              <a:t>the </a:t>
            </a:r>
            <a:r>
              <a:rPr lang="en-US" sz="1600" dirty="0" smtClean="0"/>
              <a:t>data of the problem into </a:t>
            </a:r>
            <a:r>
              <a:rPr lang="en-US" sz="1600" dirty="0"/>
              <a:t>the </a:t>
            </a:r>
            <a:r>
              <a:rPr lang="es-ES" sz="1600" b="1" dirty="0" err="1">
                <a:solidFill>
                  <a:srgbClr val="E04E20"/>
                </a:solidFill>
              </a:rPr>
              <a:t>diviz</a:t>
            </a:r>
            <a:r>
              <a:rPr lang="en-US" sz="1600" dirty="0" smtClean="0"/>
              <a:t> workflow. </a:t>
            </a:r>
            <a:r>
              <a:rPr lang="en-US" sz="1600" dirty="0"/>
              <a:t>We will start by giving all the criteria a weight equal to 1. Do not introduce thresholds at this stage. After having constructed the problem, make a proposal for the </a:t>
            </a:r>
            <a:r>
              <a:rPr lang="en-US" sz="1600" dirty="0" smtClean="0"/>
              <a:t>weights </a:t>
            </a:r>
            <a:r>
              <a:rPr lang="en-US" sz="1600" dirty="0"/>
              <a:t>of the criteria and for the </a:t>
            </a:r>
            <a:r>
              <a:rPr lang="en-US" sz="1600" dirty="0" smtClean="0"/>
              <a:t>indifference</a:t>
            </a:r>
            <a:r>
              <a:rPr lang="en-US" sz="1600" dirty="0"/>
              <a:t>, </a:t>
            </a:r>
            <a:r>
              <a:rPr lang="en-US" sz="1600" dirty="0" smtClean="0"/>
              <a:t>preference </a:t>
            </a:r>
            <a:r>
              <a:rPr lang="en-US" sz="1600" dirty="0"/>
              <a:t>and, if it is the case, of </a:t>
            </a:r>
            <a:r>
              <a:rPr lang="en-US" sz="1600" dirty="0" smtClean="0"/>
              <a:t>veto thresholds. </a:t>
            </a:r>
          </a:p>
          <a:p>
            <a:pPr lvl="0">
              <a:lnSpc>
                <a:spcPct val="150000"/>
              </a:lnSpc>
            </a:pPr>
            <a:r>
              <a:rPr lang="es-ES" sz="1600" dirty="0" smtClean="0">
                <a:hlinkClick r:id="rId8"/>
              </a:rPr>
              <a:t>Simple problema ELECTRE </a:t>
            </a:r>
            <a:r>
              <a:rPr lang="es-ES" sz="1600" dirty="0">
                <a:hlinkClick r:id="rId8"/>
              </a:rPr>
              <a:t>III</a:t>
            </a:r>
            <a:r>
              <a:rPr lang="es-ES" sz="1600" dirty="0"/>
              <a:t> </a:t>
            </a:r>
            <a:r>
              <a:rPr lang="es-ES" sz="1600" dirty="0" smtClean="0"/>
              <a:t>(</a:t>
            </a:r>
            <a:r>
              <a:rPr lang="es-ES" sz="1600" dirty="0" err="1" smtClean="0"/>
              <a:t>diviz</a:t>
            </a:r>
            <a:r>
              <a:rPr lang="es-ES" sz="1600" dirty="0" smtClean="0"/>
              <a:t> File)</a:t>
            </a:r>
            <a:r>
              <a:rPr lang="es-ES" sz="1600" dirty="0"/>
              <a:t>  </a:t>
            </a:r>
            <a:r>
              <a:rPr lang="es-ES" sz="1600" i="1" dirty="0" smtClean="0"/>
              <a:t>(</a:t>
            </a:r>
            <a:r>
              <a:rPr lang="en-US" sz="1600" dirty="0"/>
              <a:t>Warning! The </a:t>
            </a:r>
            <a:r>
              <a:rPr lang="en-US" sz="1600" dirty="0" smtClean="0"/>
              <a:t>workflow proposed </a:t>
            </a:r>
            <a:r>
              <a:rPr lang="en-US" sz="1600" dirty="0"/>
              <a:t>is that of the </a:t>
            </a:r>
            <a:r>
              <a:rPr lang="es-ES" sz="1600" b="1" dirty="0" err="1">
                <a:solidFill>
                  <a:srgbClr val="E04E20"/>
                </a:solidFill>
              </a:rPr>
              <a:t>diviz</a:t>
            </a:r>
            <a:r>
              <a:rPr lang="en-US" sz="1600" dirty="0" smtClean="0"/>
              <a:t> </a:t>
            </a:r>
            <a:r>
              <a:rPr lang="en-US" sz="1600" dirty="0"/>
              <a:t>chapter with the files used in the </a:t>
            </a:r>
            <a:r>
              <a:rPr lang="es-ES" sz="1600" b="1" dirty="0" err="1">
                <a:solidFill>
                  <a:srgbClr val="E04E20"/>
                </a:solidFill>
              </a:rPr>
              <a:t>diviz</a:t>
            </a:r>
            <a:r>
              <a:rPr lang="en-US" sz="1600" dirty="0" smtClean="0"/>
              <a:t> </a:t>
            </a:r>
            <a:r>
              <a:rPr lang="en-US" sz="1600" dirty="0"/>
              <a:t>example. You must refresh it with the new files proposed for the simple </a:t>
            </a:r>
            <a:r>
              <a:rPr lang="en-US" sz="1600" dirty="0" smtClean="0"/>
              <a:t>problem</a:t>
            </a:r>
            <a:r>
              <a:rPr lang="es-ES" sz="1600" dirty="0" smtClean="0"/>
              <a:t>)</a:t>
            </a:r>
            <a:endParaRPr lang="es-ES" sz="1600" dirty="0"/>
          </a:p>
          <a:p>
            <a:pPr lvl="0"/>
            <a:r>
              <a:rPr lang="es-ES" sz="1600" dirty="0" err="1">
                <a:hlinkClick r:id="rId9"/>
              </a:rPr>
              <a:t>Alternatives</a:t>
            </a:r>
            <a:r>
              <a:rPr lang="es-ES" sz="1600" dirty="0"/>
              <a:t> (</a:t>
            </a:r>
            <a:r>
              <a:rPr lang="es-ES" sz="1600" dirty="0" err="1"/>
              <a:t>Format</a:t>
            </a:r>
            <a:r>
              <a:rPr lang="es-ES" sz="1600" dirty="0"/>
              <a:t> CSV)</a:t>
            </a:r>
          </a:p>
          <a:p>
            <a:pPr lvl="0"/>
            <a:r>
              <a:rPr lang="es-ES" sz="1600" u="sng" dirty="0" err="1">
                <a:solidFill>
                  <a:srgbClr val="0070C0"/>
                </a:solidFill>
              </a:rPr>
              <a:t>Criteria</a:t>
            </a:r>
            <a:r>
              <a:rPr lang="es-ES" sz="1600" u="sng" dirty="0">
                <a:solidFill>
                  <a:srgbClr val="0070C0"/>
                </a:solidFill>
              </a:rPr>
              <a:t> </a:t>
            </a:r>
            <a:r>
              <a:rPr lang="es-ES" sz="1600" u="sng" dirty="0" err="1">
                <a:solidFill>
                  <a:srgbClr val="0070C0"/>
                </a:solidFill>
              </a:rPr>
              <a:t>weights</a:t>
            </a:r>
            <a:r>
              <a:rPr lang="es-ES" sz="1600" dirty="0"/>
              <a:t> (</a:t>
            </a:r>
            <a:r>
              <a:rPr lang="es-ES" sz="1600" dirty="0" err="1"/>
              <a:t>Format</a:t>
            </a:r>
            <a:r>
              <a:rPr lang="es-ES" sz="1600" dirty="0"/>
              <a:t> CSV)</a:t>
            </a:r>
          </a:p>
          <a:p>
            <a:pPr lvl="0"/>
            <a:r>
              <a:rPr lang="es-ES" sz="1600" u="sng" dirty="0" err="1" smtClean="0">
                <a:solidFill>
                  <a:srgbClr val="0070C0"/>
                </a:solidFill>
              </a:rPr>
              <a:t>Criteria</a:t>
            </a:r>
            <a:r>
              <a:rPr lang="es-ES" sz="1600" u="sng" dirty="0" smtClean="0">
                <a:solidFill>
                  <a:srgbClr val="0070C0"/>
                </a:solidFill>
              </a:rPr>
              <a:t> </a:t>
            </a:r>
            <a:r>
              <a:rPr lang="es-ES" sz="1600" u="sng" dirty="0" err="1" smtClean="0">
                <a:solidFill>
                  <a:srgbClr val="0070C0"/>
                </a:solidFill>
              </a:rPr>
              <a:t>thresholds</a:t>
            </a:r>
            <a:r>
              <a:rPr lang="es-ES" sz="1600" dirty="0"/>
              <a:t> (</a:t>
            </a:r>
            <a:r>
              <a:rPr lang="es-ES" sz="1600" dirty="0" err="1"/>
              <a:t>Format</a:t>
            </a:r>
            <a:r>
              <a:rPr lang="es-ES" sz="1600" dirty="0"/>
              <a:t> CSV)</a:t>
            </a:r>
          </a:p>
          <a:p>
            <a:pPr lvl="0"/>
            <a:r>
              <a:rPr lang="es-ES" sz="1600" dirty="0">
                <a:hlinkClick r:id="rId10"/>
              </a:rPr>
              <a:t>Performances</a:t>
            </a:r>
            <a:r>
              <a:rPr lang="es-ES" sz="1600" dirty="0"/>
              <a:t> (</a:t>
            </a:r>
            <a:r>
              <a:rPr lang="es-ES" sz="1600" dirty="0" err="1"/>
              <a:t>Format</a:t>
            </a:r>
            <a:r>
              <a:rPr lang="es-ES" sz="1600" dirty="0"/>
              <a:t> CSV</a:t>
            </a:r>
            <a:r>
              <a:rPr lang="es-ES" sz="1600" dirty="0" smtClean="0"/>
              <a:t>)</a:t>
            </a:r>
          </a:p>
          <a:p>
            <a:pPr lvl="0"/>
            <a:endParaRPr lang="es-ES" sz="1600" dirty="0"/>
          </a:p>
          <a:p>
            <a:pPr lvl="0"/>
            <a:r>
              <a:rPr lang="es-ES" sz="1600" dirty="0" smtClean="0"/>
              <a:t>Once </a:t>
            </a:r>
            <a:r>
              <a:rPr lang="es-ES" sz="1600" dirty="0" err="1" smtClean="0"/>
              <a:t>the</a:t>
            </a:r>
            <a:r>
              <a:rPr lang="es-ES" sz="1600" dirty="0" smtClean="0"/>
              <a:t> </a:t>
            </a:r>
            <a:r>
              <a:rPr lang="es-ES" sz="1600" dirty="0" err="1" smtClean="0"/>
              <a:t>work</a:t>
            </a:r>
            <a:r>
              <a:rPr lang="es-ES" sz="1600" dirty="0" smtClean="0"/>
              <a:t> </a:t>
            </a:r>
            <a:r>
              <a:rPr lang="es-ES" sz="1600" dirty="0" err="1" smtClean="0"/>
              <a:t>is</a:t>
            </a:r>
            <a:r>
              <a:rPr lang="es-ES" sz="1600" dirty="0" smtClean="0"/>
              <a:t> done, a </a:t>
            </a:r>
            <a:r>
              <a:rPr lang="es-ES" sz="1600" dirty="0" err="1" smtClean="0"/>
              <a:t>proposal</a:t>
            </a:r>
            <a:r>
              <a:rPr lang="es-ES" sz="1600" dirty="0" smtClean="0"/>
              <a:t> </a:t>
            </a:r>
            <a:r>
              <a:rPr lang="es-ES" sz="1600" dirty="0" err="1" smtClean="0"/>
              <a:t>for</a:t>
            </a:r>
            <a:r>
              <a:rPr lang="es-ES" sz="1600" dirty="0" smtClean="0"/>
              <a:t> </a:t>
            </a:r>
            <a:r>
              <a:rPr lang="es-ES" sz="1600" dirty="0" err="1" smtClean="0"/>
              <a:t>the</a:t>
            </a:r>
            <a:r>
              <a:rPr lang="es-ES" sz="1600" dirty="0" smtClean="0"/>
              <a:t> </a:t>
            </a:r>
            <a:r>
              <a:rPr lang="es-ES" sz="1600" dirty="0" err="1" smtClean="0"/>
              <a:t>solution</a:t>
            </a:r>
            <a:r>
              <a:rPr lang="es-ES" sz="1600" dirty="0" smtClean="0"/>
              <a:t>/final </a:t>
            </a:r>
            <a:r>
              <a:rPr lang="es-ES" sz="1600" dirty="0" err="1" smtClean="0"/>
              <a:t>recommendation</a:t>
            </a:r>
            <a:r>
              <a:rPr lang="es-ES" sz="1600" dirty="0" smtClean="0"/>
              <a:t> can be </a:t>
            </a:r>
            <a:r>
              <a:rPr lang="es-ES" sz="1600" dirty="0" err="1" smtClean="0"/>
              <a:t>consulted</a:t>
            </a:r>
            <a:r>
              <a:rPr lang="es-ES" sz="1600" dirty="0" smtClean="0"/>
              <a:t>. </a:t>
            </a:r>
            <a:endParaRPr lang="es-ES" sz="1600" dirty="0"/>
          </a:p>
        </p:txBody>
      </p:sp>
    </p:spTree>
    <p:extLst>
      <p:ext uri="{BB962C8B-B14F-4D97-AF65-F5344CB8AC3E}">
        <p14:creationId xmlns:p14="http://schemas.microsoft.com/office/powerpoint/2010/main" val="2872375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236124" y="1057869"/>
            <a:ext cx="9800705" cy="4951921"/>
          </a:xfrm>
          <a:prstGeom prst="rect">
            <a:avLst/>
          </a:prstGeom>
        </p:spPr>
      </p:pic>
      <p:sp>
        <p:nvSpPr>
          <p:cNvPr id="4" name="1 Título"/>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smtClean="0"/>
              <a:t>Using </a:t>
            </a:r>
            <a:r>
              <a:rPr lang="es-ES" b="1" smtClean="0">
                <a:solidFill>
                  <a:srgbClr val="E04E20"/>
                </a:solidFill>
              </a:rPr>
              <a:t>diviz</a:t>
            </a:r>
            <a:r>
              <a:rPr lang="es-ES" b="1" smtClean="0"/>
              <a:t> to understand ELECTRE III</a:t>
            </a:r>
            <a:endParaRPr lang="es-ES" b="1" dirty="0"/>
          </a:p>
        </p:txBody>
      </p:sp>
      <p:pic>
        <p:nvPicPr>
          <p:cNvPr id="5" name="Picture 5" descr="https://www.diviz.org/_static/divizlogo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5151" y="138844"/>
            <a:ext cx="532048" cy="4611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Logo FU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807" y="249158"/>
            <a:ext cx="1076540" cy="3609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www.fun-mooc.fr/media/universities/logo_COMUE_Grenoble_180x100.png.180x100_q8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6591" y="6009791"/>
            <a:ext cx="1714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0362" y="6235913"/>
            <a:ext cx="1293516" cy="4765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RÃ©sultat de recherche d'images pour &quot;urjc logo&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12226" y="6216526"/>
            <a:ext cx="1131376" cy="574668"/>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0" y="1806655"/>
            <a:ext cx="2350131" cy="923330"/>
          </a:xfrm>
          <a:prstGeom prst="rect">
            <a:avLst/>
          </a:prstGeom>
        </p:spPr>
        <p:txBody>
          <a:bodyPr wrap="none">
            <a:spAutoFit/>
          </a:bodyPr>
          <a:lstStyle/>
          <a:p>
            <a:pPr>
              <a:lnSpc>
                <a:spcPct val="150000"/>
              </a:lnSpc>
            </a:pPr>
            <a:r>
              <a:rPr lang="en-US" b="1" i="1" dirty="0"/>
              <a:t>Resolution of a simple </a:t>
            </a:r>
            <a:endParaRPr lang="en-US" b="1" i="1" dirty="0" smtClean="0"/>
          </a:p>
          <a:p>
            <a:pPr>
              <a:lnSpc>
                <a:spcPct val="150000"/>
              </a:lnSpc>
            </a:pPr>
            <a:r>
              <a:rPr lang="en-US" b="1" i="1" dirty="0" smtClean="0"/>
              <a:t>problem </a:t>
            </a:r>
            <a:r>
              <a:rPr lang="en-US" b="1" i="1" dirty="0"/>
              <a:t>with </a:t>
            </a:r>
            <a:r>
              <a:rPr lang="es-ES" b="1" dirty="0" err="1">
                <a:solidFill>
                  <a:srgbClr val="E04E20"/>
                </a:solidFill>
              </a:rPr>
              <a:t>diviz</a:t>
            </a:r>
            <a:r>
              <a:rPr lang="es-ES" b="1" dirty="0">
                <a:solidFill>
                  <a:srgbClr val="E04E20"/>
                </a:solidFill>
              </a:rPr>
              <a:t> </a:t>
            </a:r>
            <a:r>
              <a:rPr lang="en-US" b="1" i="1" dirty="0" smtClean="0"/>
              <a:t>:</a:t>
            </a:r>
            <a:endParaRPr lang="en-US" b="1" i="1" dirty="0"/>
          </a:p>
        </p:txBody>
      </p:sp>
    </p:spTree>
    <p:extLst>
      <p:ext uri="{BB962C8B-B14F-4D97-AF65-F5344CB8AC3E}">
        <p14:creationId xmlns:p14="http://schemas.microsoft.com/office/powerpoint/2010/main" val="3683944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err="1"/>
              <a:t>Using</a:t>
            </a:r>
            <a:r>
              <a:rPr lang="es-ES" b="1" dirty="0"/>
              <a:t> </a:t>
            </a:r>
            <a:r>
              <a:rPr lang="es-ES" b="1" dirty="0" err="1">
                <a:solidFill>
                  <a:srgbClr val="E04E20"/>
                </a:solidFill>
              </a:rPr>
              <a:t>diviz</a:t>
            </a:r>
            <a:r>
              <a:rPr lang="es-ES" b="1" dirty="0"/>
              <a:t> to </a:t>
            </a:r>
            <a:r>
              <a:rPr lang="es-ES" b="1" dirty="0" err="1"/>
              <a:t>learn</a:t>
            </a:r>
            <a:r>
              <a:rPr lang="es-ES" b="1" dirty="0"/>
              <a:t> </a:t>
            </a:r>
            <a:r>
              <a:rPr lang="es-ES" b="1" dirty="0" smtClean="0"/>
              <a:t>ELECTRE III</a:t>
            </a:r>
            <a:endParaRPr lang="es-ES" dirty="0"/>
          </a:p>
        </p:txBody>
      </p:sp>
      <p:sp>
        <p:nvSpPr>
          <p:cNvPr id="3" name="2 CuadroTexto"/>
          <p:cNvSpPr txBox="1"/>
          <p:nvPr/>
        </p:nvSpPr>
        <p:spPr>
          <a:xfrm>
            <a:off x="514824" y="1381841"/>
            <a:ext cx="10891157" cy="923330"/>
          </a:xfrm>
          <a:prstGeom prst="rect">
            <a:avLst/>
          </a:prstGeom>
          <a:noFill/>
        </p:spPr>
        <p:txBody>
          <a:bodyPr wrap="square" rtlCol="0">
            <a:spAutoFit/>
          </a:bodyPr>
          <a:lstStyle/>
          <a:p>
            <a:r>
              <a:rPr lang="es-ES" dirty="0" err="1" smtClean="0"/>
              <a:t>Study</a:t>
            </a:r>
            <a:r>
              <a:rPr lang="es-ES" dirty="0" smtClean="0"/>
              <a:t> of </a:t>
            </a:r>
            <a:r>
              <a:rPr lang="es-ES" dirty="0" err="1" smtClean="0"/>
              <a:t>the</a:t>
            </a:r>
            <a:r>
              <a:rPr lang="es-ES" dirty="0" smtClean="0"/>
              <a:t> METAEXAMPLE </a:t>
            </a:r>
            <a:r>
              <a:rPr lang="es-ES" dirty="0" err="1" smtClean="0"/>
              <a:t>with</a:t>
            </a:r>
            <a:r>
              <a:rPr lang="es-ES" dirty="0" smtClean="0"/>
              <a:t> </a:t>
            </a:r>
            <a:r>
              <a:rPr lang="es-ES" b="1" dirty="0" err="1">
                <a:solidFill>
                  <a:srgbClr val="E04E20"/>
                </a:solidFill>
              </a:rPr>
              <a:t>diviz</a:t>
            </a:r>
            <a:r>
              <a:rPr lang="es-ES" dirty="0" smtClean="0"/>
              <a:t>, </a:t>
            </a:r>
            <a:r>
              <a:rPr lang="es-ES" dirty="0" err="1" smtClean="0"/>
              <a:t>practising</a:t>
            </a:r>
            <a:r>
              <a:rPr lang="es-ES" dirty="0" smtClean="0"/>
              <a:t> ELECTRE III:</a:t>
            </a:r>
          </a:p>
          <a:p>
            <a:endParaRPr lang="es-ES" dirty="0"/>
          </a:p>
          <a:p>
            <a:endParaRPr lang="es-ES" dirty="0"/>
          </a:p>
        </p:txBody>
      </p:sp>
      <p:pic>
        <p:nvPicPr>
          <p:cNvPr id="4" name="Picture 5" descr="https://www.diviz.org/_static/divizlog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5151" y="138844"/>
            <a:ext cx="532048" cy="4611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Logo F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07" y="249158"/>
            <a:ext cx="1076540" cy="3609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www.fun-mooc.fr/media/universities/logo_COMUE_Grenoble_180x100.png.180x100_q8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591" y="6009791"/>
            <a:ext cx="1714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362" y="6235913"/>
            <a:ext cx="1293516" cy="4765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RÃ©sultat de recherche d'images pour &quot;urjc logo&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2226" y="6216526"/>
            <a:ext cx="1131376" cy="5746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RÃ©sultat de recherche d'images pour &quot;urjc logo&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4705" y="6114082"/>
            <a:ext cx="1358897" cy="690234"/>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427" y="1933401"/>
            <a:ext cx="11445748" cy="130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88868" y="3322109"/>
            <a:ext cx="7272107" cy="2870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3748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err="1"/>
              <a:t>Using</a:t>
            </a:r>
            <a:r>
              <a:rPr lang="es-ES" b="1" dirty="0"/>
              <a:t> </a:t>
            </a:r>
            <a:r>
              <a:rPr lang="es-ES" b="1" dirty="0" err="1">
                <a:solidFill>
                  <a:srgbClr val="E04E20"/>
                </a:solidFill>
              </a:rPr>
              <a:t>diviz</a:t>
            </a:r>
            <a:r>
              <a:rPr lang="es-ES" b="1" dirty="0"/>
              <a:t> to </a:t>
            </a:r>
            <a:r>
              <a:rPr lang="es-ES" b="1" dirty="0" err="1"/>
              <a:t>learn</a:t>
            </a:r>
            <a:r>
              <a:rPr lang="es-ES" b="1" dirty="0"/>
              <a:t> </a:t>
            </a:r>
            <a:r>
              <a:rPr lang="es-ES" b="1" dirty="0" smtClean="0"/>
              <a:t>UTA</a:t>
            </a:r>
            <a:endParaRPr lang="es-ES" dirty="0"/>
          </a:p>
        </p:txBody>
      </p:sp>
      <p:pic>
        <p:nvPicPr>
          <p:cNvPr id="3" name="Picture 5" descr="https://www.diviz.org/_static/divizlog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5151" y="138844"/>
            <a:ext cx="532048" cy="4611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Logo F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07" y="249158"/>
            <a:ext cx="1076540" cy="3609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www.fun-mooc.fr/media/universities/logo_COMUE_Grenoble_180x100.png.180x100_q8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591" y="6009791"/>
            <a:ext cx="1714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362" y="6235913"/>
            <a:ext cx="1293516" cy="4765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RÃ©sultat de recherche d'images pour &quot;urjc logo&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4705" y="6114082"/>
            <a:ext cx="1358897" cy="690234"/>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7"/>
          <a:stretch>
            <a:fillRect/>
          </a:stretch>
        </p:blipFill>
        <p:spPr>
          <a:xfrm>
            <a:off x="2753591" y="1690688"/>
            <a:ext cx="6019800" cy="3419475"/>
          </a:xfrm>
          <a:prstGeom prst="rect">
            <a:avLst/>
          </a:prstGeom>
        </p:spPr>
      </p:pic>
      <p:sp>
        <p:nvSpPr>
          <p:cNvPr id="10" name="Rectángulo 9"/>
          <p:cNvSpPr/>
          <p:nvPr/>
        </p:nvSpPr>
        <p:spPr>
          <a:xfrm>
            <a:off x="6209607" y="2253563"/>
            <a:ext cx="2134969" cy="4065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67492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err="1"/>
              <a:t>Using</a:t>
            </a:r>
            <a:r>
              <a:rPr lang="es-ES" b="1" dirty="0"/>
              <a:t> </a:t>
            </a:r>
            <a:r>
              <a:rPr lang="es-ES" b="1" dirty="0" err="1">
                <a:solidFill>
                  <a:srgbClr val="E04E20"/>
                </a:solidFill>
              </a:rPr>
              <a:t>diviz</a:t>
            </a:r>
            <a:r>
              <a:rPr lang="es-ES" b="1" dirty="0"/>
              <a:t> to </a:t>
            </a:r>
            <a:r>
              <a:rPr lang="es-ES" b="1" dirty="0" err="1"/>
              <a:t>learn</a:t>
            </a:r>
            <a:r>
              <a:rPr lang="es-ES" b="1" dirty="0"/>
              <a:t> </a:t>
            </a:r>
            <a:r>
              <a:rPr lang="es-ES" b="1" dirty="0" smtClean="0"/>
              <a:t>UTA</a:t>
            </a:r>
            <a:endParaRPr lang="es-ES" dirty="0"/>
          </a:p>
        </p:txBody>
      </p:sp>
      <p:pic>
        <p:nvPicPr>
          <p:cNvPr id="3" name="Picture 5" descr="https://www.diviz.org/_static/divizlog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5151" y="138844"/>
            <a:ext cx="532048" cy="4611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Logo F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07" y="249158"/>
            <a:ext cx="1076540" cy="3609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www.fun-mooc.fr/media/universities/logo_COMUE_Grenoble_180x100.png.180x100_q8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591" y="6009791"/>
            <a:ext cx="1714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362" y="6235913"/>
            <a:ext cx="1293516" cy="4765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RÃ©sultat de recherche d'images pour &quot;urjc logo&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4705" y="6114082"/>
            <a:ext cx="1358897" cy="690234"/>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6209607" y="2253563"/>
            <a:ext cx="2134969" cy="4065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p:cNvPicPr>
            <a:picLocks noChangeAspect="1"/>
          </p:cNvPicPr>
          <p:nvPr/>
        </p:nvPicPr>
        <p:blipFill>
          <a:blip r:embed="rId7"/>
          <a:stretch>
            <a:fillRect/>
          </a:stretch>
        </p:blipFill>
        <p:spPr>
          <a:xfrm>
            <a:off x="1856218" y="1295878"/>
            <a:ext cx="8706778" cy="4818204"/>
          </a:xfrm>
          <a:prstGeom prst="rect">
            <a:avLst/>
          </a:prstGeom>
        </p:spPr>
      </p:pic>
    </p:spTree>
    <p:extLst>
      <p:ext uri="{BB962C8B-B14F-4D97-AF65-F5344CB8AC3E}">
        <p14:creationId xmlns:p14="http://schemas.microsoft.com/office/powerpoint/2010/main" val="2624207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err="1"/>
              <a:t>Using</a:t>
            </a:r>
            <a:r>
              <a:rPr lang="es-ES" b="1" dirty="0"/>
              <a:t> </a:t>
            </a:r>
            <a:r>
              <a:rPr lang="es-ES" b="1" dirty="0" err="1">
                <a:solidFill>
                  <a:srgbClr val="E04E20"/>
                </a:solidFill>
              </a:rPr>
              <a:t>diviz</a:t>
            </a:r>
            <a:r>
              <a:rPr lang="es-ES" b="1" dirty="0"/>
              <a:t> to </a:t>
            </a:r>
            <a:r>
              <a:rPr lang="es-ES" b="1" dirty="0" err="1"/>
              <a:t>learn</a:t>
            </a:r>
            <a:r>
              <a:rPr lang="es-ES" b="1" dirty="0"/>
              <a:t> </a:t>
            </a:r>
            <a:r>
              <a:rPr lang="es-ES" b="1" dirty="0" smtClean="0"/>
              <a:t>UTA</a:t>
            </a:r>
            <a:endParaRPr lang="es-ES" dirty="0"/>
          </a:p>
        </p:txBody>
      </p:sp>
      <p:pic>
        <p:nvPicPr>
          <p:cNvPr id="3" name="Picture 5" descr="https://www.diviz.org/_static/divizlog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5151" y="138844"/>
            <a:ext cx="532048" cy="4611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Logo F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07" y="249158"/>
            <a:ext cx="1076540" cy="3609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www.fun-mooc.fr/media/universities/logo_COMUE_Grenoble_180x100.png.180x100_q8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591" y="6009791"/>
            <a:ext cx="1714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362" y="6235913"/>
            <a:ext cx="1293516" cy="4765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RÃ©sultat de recherche d'images pour &quot;urjc logo&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4705" y="6114082"/>
            <a:ext cx="1358897" cy="690234"/>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6209607" y="2253563"/>
            <a:ext cx="2134969" cy="4065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CuadroTexto"/>
          <p:cNvSpPr txBox="1"/>
          <p:nvPr/>
        </p:nvSpPr>
        <p:spPr>
          <a:xfrm>
            <a:off x="743919" y="1704814"/>
            <a:ext cx="11003796" cy="4062651"/>
          </a:xfrm>
          <a:prstGeom prst="rect">
            <a:avLst/>
          </a:prstGeom>
          <a:noFill/>
        </p:spPr>
        <p:txBody>
          <a:bodyPr wrap="square" rtlCol="0">
            <a:spAutoFit/>
          </a:bodyPr>
          <a:lstStyle/>
          <a:p>
            <a:r>
              <a:rPr lang="en-US" dirty="0"/>
              <a:t/>
            </a:r>
            <a:br>
              <a:rPr lang="en-US" dirty="0"/>
            </a:br>
            <a:r>
              <a:rPr lang="en-US" sz="2000" dirty="0"/>
              <a:t>When we use </a:t>
            </a:r>
            <a:r>
              <a:rPr lang="es-ES" sz="2000" b="1" dirty="0" err="1">
                <a:solidFill>
                  <a:srgbClr val="E04E20"/>
                </a:solidFill>
              </a:rPr>
              <a:t>diviz</a:t>
            </a:r>
            <a:r>
              <a:rPr lang="en-US" sz="2000" dirty="0" smtClean="0"/>
              <a:t> </a:t>
            </a:r>
            <a:r>
              <a:rPr lang="en-US" sz="2000" dirty="0"/>
              <a:t>in the framework of UTA, students already know the software and the </a:t>
            </a:r>
            <a:r>
              <a:rPr lang="en-US" sz="2000" dirty="0" smtClean="0"/>
              <a:t>platform.</a:t>
            </a:r>
          </a:p>
          <a:p>
            <a:endParaRPr lang="en-US" sz="2000" dirty="0"/>
          </a:p>
          <a:p>
            <a:r>
              <a:rPr lang="en-US" sz="2000" dirty="0"/>
              <a:t>Here we will have to </a:t>
            </a:r>
            <a:r>
              <a:rPr lang="en-US" sz="2000" dirty="0" smtClean="0"/>
              <a:t>emphasize on:</a:t>
            </a:r>
          </a:p>
          <a:p>
            <a:endParaRPr lang="en-US" sz="2000" dirty="0"/>
          </a:p>
          <a:p>
            <a:pPr marL="285750" indent="-285750">
              <a:buFont typeface="Arial" panose="020B0604020202020204" pitchFamily="34" charset="0"/>
              <a:buChar char="•"/>
            </a:pPr>
            <a:r>
              <a:rPr lang="en-US" sz="2000" dirty="0" smtClean="0"/>
              <a:t>The construction of the csv files. They are different from the ones of ELECTRE III. In fact, some of the parameters doesn’t exist here (indifference, preference and veto thresholds)</a:t>
            </a:r>
          </a:p>
          <a:p>
            <a:pPr marL="285750" indent="-285750">
              <a:buFont typeface="Arial" panose="020B0604020202020204" pitchFamily="34" charset="0"/>
              <a:buChar char="•"/>
            </a:pPr>
            <a:r>
              <a:rPr lang="en-US" sz="2000" dirty="0" smtClean="0"/>
              <a:t>The solutions proposed by </a:t>
            </a:r>
            <a:r>
              <a:rPr lang="es-ES" sz="2000" b="1" dirty="0" err="1">
                <a:solidFill>
                  <a:srgbClr val="E04E20"/>
                </a:solidFill>
              </a:rPr>
              <a:t>diviz</a:t>
            </a:r>
            <a:r>
              <a:rPr lang="en-US" sz="2000" dirty="0" smtClean="0"/>
              <a:t> are also different from the ELECTRE III ones, and the interpretation as well. </a:t>
            </a:r>
          </a:p>
          <a:p>
            <a:pPr marL="285750" indent="-285750">
              <a:buFont typeface="Arial" panose="020B0604020202020204" pitchFamily="34" charset="0"/>
              <a:buChar char="•"/>
            </a:pPr>
            <a:endParaRPr lang="en-US" sz="2000" dirty="0"/>
          </a:p>
          <a:p>
            <a:r>
              <a:rPr lang="en-US" sz="2000" dirty="0"/>
              <a:t>That is, we force students to </a:t>
            </a:r>
            <a:r>
              <a:rPr lang="en-US" sz="2000" dirty="0" smtClean="0"/>
              <a:t>think about the </a:t>
            </a:r>
            <a:r>
              <a:rPr lang="en-US" sz="2000" dirty="0"/>
              <a:t>method itself: the information it demands and the solutions it </a:t>
            </a:r>
            <a:r>
              <a:rPr lang="en-US" sz="2000" dirty="0" smtClean="0"/>
              <a:t>provides.</a:t>
            </a:r>
            <a:endParaRPr lang="en-US" sz="2000" dirty="0"/>
          </a:p>
          <a:p>
            <a:endParaRPr lang="es-ES" sz="2000" dirty="0"/>
          </a:p>
        </p:txBody>
      </p:sp>
    </p:spTree>
    <p:extLst>
      <p:ext uri="{BB962C8B-B14F-4D97-AF65-F5344CB8AC3E}">
        <p14:creationId xmlns:p14="http://schemas.microsoft.com/office/powerpoint/2010/main" val="1663330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err="1"/>
              <a:t>Using</a:t>
            </a:r>
            <a:r>
              <a:rPr lang="es-ES" b="1" dirty="0"/>
              <a:t> </a:t>
            </a:r>
            <a:r>
              <a:rPr lang="es-ES" b="1" dirty="0" err="1" smtClean="0">
                <a:solidFill>
                  <a:srgbClr val="E04E20"/>
                </a:solidFill>
              </a:rPr>
              <a:t>diviz</a:t>
            </a:r>
            <a:r>
              <a:rPr lang="es-ES" b="1" dirty="0" smtClean="0">
                <a:solidFill>
                  <a:srgbClr val="E04E20"/>
                </a:solidFill>
              </a:rPr>
              <a:t> </a:t>
            </a:r>
            <a:r>
              <a:rPr lang="es-ES" b="1" dirty="0" smtClean="0"/>
              <a:t>to</a:t>
            </a:r>
            <a:r>
              <a:rPr lang="es-ES" b="1" dirty="0" smtClean="0">
                <a:solidFill>
                  <a:srgbClr val="E04E20"/>
                </a:solidFill>
              </a:rPr>
              <a:t> </a:t>
            </a:r>
            <a:r>
              <a:rPr lang="es-ES" b="1" dirty="0" err="1" smtClean="0"/>
              <a:t>fully</a:t>
            </a:r>
            <a:r>
              <a:rPr lang="es-ES" b="1" dirty="0" smtClean="0"/>
              <a:t> </a:t>
            </a:r>
            <a:r>
              <a:rPr lang="es-ES" b="1" dirty="0" err="1" smtClean="0"/>
              <a:t>develop</a:t>
            </a:r>
            <a:r>
              <a:rPr lang="es-ES" b="1" dirty="0" smtClean="0"/>
              <a:t> a case </a:t>
            </a:r>
            <a:r>
              <a:rPr lang="es-ES" b="1" dirty="0" err="1" smtClean="0"/>
              <a:t>study</a:t>
            </a:r>
            <a:r>
              <a:rPr lang="es-ES" b="1" dirty="0" smtClean="0"/>
              <a:t>  </a:t>
            </a:r>
            <a:endParaRPr lang="es-ES" dirty="0"/>
          </a:p>
        </p:txBody>
      </p:sp>
      <p:pic>
        <p:nvPicPr>
          <p:cNvPr id="6" name="Picture 5" descr="https://www.diviz.org/_static/divizlog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5151" y="138844"/>
            <a:ext cx="532048" cy="4611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Logo F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07" y="249158"/>
            <a:ext cx="1076540" cy="3609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www.fun-mooc.fr/media/universities/logo_COMUE_Grenoble_180x100.png.180x100_q8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591" y="6009791"/>
            <a:ext cx="1714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362" y="6235913"/>
            <a:ext cx="1293516" cy="4765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RÃ©sultat de recherche d'images pour &quot;urjc logo&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4705" y="6114082"/>
            <a:ext cx="1358897" cy="690234"/>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a:blip r:embed="rId7"/>
          <a:stretch>
            <a:fillRect/>
          </a:stretch>
        </p:blipFill>
        <p:spPr>
          <a:xfrm>
            <a:off x="239319" y="1305099"/>
            <a:ext cx="5972700" cy="4871258"/>
          </a:xfrm>
          <a:prstGeom prst="rect">
            <a:avLst/>
          </a:prstGeom>
        </p:spPr>
      </p:pic>
      <p:sp>
        <p:nvSpPr>
          <p:cNvPr id="13" name="CuadroTexto 12"/>
          <p:cNvSpPr txBox="1"/>
          <p:nvPr/>
        </p:nvSpPr>
        <p:spPr>
          <a:xfrm>
            <a:off x="3391054" y="5145578"/>
            <a:ext cx="3266901" cy="369332"/>
          </a:xfrm>
          <a:prstGeom prst="rect">
            <a:avLst/>
          </a:prstGeom>
          <a:noFill/>
        </p:spPr>
        <p:txBody>
          <a:bodyPr wrap="square" rtlCol="0">
            <a:spAutoFit/>
          </a:bodyPr>
          <a:lstStyle/>
          <a:p>
            <a:r>
              <a:rPr lang="es-ES" dirty="0" smtClean="0"/>
              <a:t>Ranking of </a:t>
            </a:r>
            <a:r>
              <a:rPr lang="es-ES" dirty="0" err="1" smtClean="0"/>
              <a:t>mortgage</a:t>
            </a:r>
            <a:r>
              <a:rPr lang="es-ES" dirty="0" smtClean="0"/>
              <a:t> </a:t>
            </a:r>
            <a:r>
              <a:rPr lang="es-ES" dirty="0" err="1" smtClean="0"/>
              <a:t>loans</a:t>
            </a:r>
            <a:endParaRPr lang="es-ES" dirty="0"/>
          </a:p>
        </p:txBody>
      </p:sp>
      <p:cxnSp>
        <p:nvCxnSpPr>
          <p:cNvPr id="15" name="Conector recto de flecha 14"/>
          <p:cNvCxnSpPr/>
          <p:nvPr/>
        </p:nvCxnSpPr>
        <p:spPr>
          <a:xfrm flipH="1" flipV="1">
            <a:off x="1504605" y="5315300"/>
            <a:ext cx="1886988" cy="900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a:xfrm>
            <a:off x="333807" y="5145578"/>
            <a:ext cx="1170797" cy="35744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p:cNvSpPr/>
          <p:nvPr/>
        </p:nvSpPr>
        <p:spPr>
          <a:xfrm>
            <a:off x="1824557" y="2560321"/>
            <a:ext cx="1093209" cy="20781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uadroTexto 17"/>
          <p:cNvSpPr txBox="1"/>
          <p:nvPr/>
        </p:nvSpPr>
        <p:spPr>
          <a:xfrm>
            <a:off x="6212019" y="1473423"/>
            <a:ext cx="5740662" cy="4662815"/>
          </a:xfrm>
          <a:prstGeom prst="rect">
            <a:avLst/>
          </a:prstGeom>
          <a:noFill/>
          <a:ln w="28575">
            <a:solidFill>
              <a:srgbClr val="C00000"/>
            </a:solidFill>
          </a:ln>
        </p:spPr>
        <p:txBody>
          <a:bodyPr wrap="square" rtlCol="0">
            <a:spAutoFit/>
          </a:bodyPr>
          <a:lstStyle/>
          <a:p>
            <a:pPr>
              <a:lnSpc>
                <a:spcPct val="150000"/>
              </a:lnSpc>
            </a:pPr>
            <a:r>
              <a:rPr lang="es-ES" dirty="0" err="1"/>
              <a:t>Work</a:t>
            </a:r>
            <a:r>
              <a:rPr lang="es-ES" dirty="0"/>
              <a:t> </a:t>
            </a:r>
            <a:r>
              <a:rPr lang="es-ES" dirty="0" err="1"/>
              <a:t>development</a:t>
            </a:r>
            <a:r>
              <a:rPr lang="en-US" dirty="0" smtClean="0"/>
              <a:t>: </a:t>
            </a:r>
          </a:p>
          <a:p>
            <a:pPr marL="342900" indent="-342900">
              <a:lnSpc>
                <a:spcPct val="150000"/>
              </a:lnSpc>
              <a:buFont typeface="+mj-lt"/>
              <a:buAutoNum type="arabicPeriod"/>
            </a:pPr>
            <a:r>
              <a:rPr lang="en-US" dirty="0" smtClean="0"/>
              <a:t>You </a:t>
            </a:r>
            <a:r>
              <a:rPr lang="en-US" dirty="0"/>
              <a:t>download the tool </a:t>
            </a:r>
            <a:r>
              <a:rPr lang="en-US" dirty="0" smtClean="0"/>
              <a:t>documents</a:t>
            </a:r>
            <a:r>
              <a:rPr lang="en-US" dirty="0"/>
              <a:t> </a:t>
            </a:r>
            <a:r>
              <a:rPr lang="en-US" dirty="0" smtClean="0">
                <a:solidFill>
                  <a:srgbClr val="C00000"/>
                </a:solidFill>
              </a:rPr>
              <a:t>(data file in excel format)</a:t>
            </a:r>
          </a:p>
          <a:p>
            <a:pPr marL="342900" indent="-342900">
              <a:lnSpc>
                <a:spcPct val="150000"/>
              </a:lnSpc>
              <a:buFont typeface="+mj-lt"/>
              <a:buAutoNum type="arabicPeriod"/>
            </a:pPr>
            <a:r>
              <a:rPr lang="en-US" dirty="0" smtClean="0"/>
              <a:t>You </a:t>
            </a:r>
            <a:r>
              <a:rPr lang="en-US" dirty="0"/>
              <a:t>use the appropriate software. </a:t>
            </a:r>
            <a:endParaRPr lang="en-US" dirty="0" smtClean="0"/>
          </a:p>
          <a:p>
            <a:pPr marL="342900" indent="-342900">
              <a:lnSpc>
                <a:spcPct val="150000"/>
              </a:lnSpc>
              <a:buFont typeface="+mj-lt"/>
              <a:buAutoNum type="arabicPeriod"/>
            </a:pPr>
            <a:r>
              <a:rPr lang="en-US" dirty="0" smtClean="0"/>
              <a:t>You </a:t>
            </a:r>
            <a:r>
              <a:rPr lang="en-US" dirty="0"/>
              <a:t>submit your work as a report before February 5, 2018 at 16:00 UTC (5:00 pm Paris time) </a:t>
            </a:r>
            <a:endParaRPr lang="en-US" dirty="0" smtClean="0"/>
          </a:p>
          <a:p>
            <a:pPr marL="342900" indent="-342900">
              <a:lnSpc>
                <a:spcPct val="150000"/>
              </a:lnSpc>
              <a:buFont typeface="+mj-lt"/>
              <a:buAutoNum type="arabicPeriod"/>
            </a:pPr>
            <a:r>
              <a:rPr lang="en-US" dirty="0" smtClean="0"/>
              <a:t>You </a:t>
            </a:r>
            <a:r>
              <a:rPr lang="en-US" dirty="0"/>
              <a:t>evaluate the work of 3 participants, based on the corrected elements provided from February 5, 2018 at 17:00 UTC (18:00 Paris time). You have until February 12 at 16:00 UTC (17h Paris time) to make the correction.</a:t>
            </a:r>
            <a:endParaRPr lang="es-ES" dirty="0"/>
          </a:p>
        </p:txBody>
      </p:sp>
      <p:cxnSp>
        <p:nvCxnSpPr>
          <p:cNvPr id="20" name="Conector recto de flecha 19"/>
          <p:cNvCxnSpPr/>
          <p:nvPr/>
        </p:nvCxnSpPr>
        <p:spPr>
          <a:xfrm flipH="1">
            <a:off x="3284705" y="1690688"/>
            <a:ext cx="2927314" cy="129999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ángulo 20"/>
          <p:cNvSpPr/>
          <p:nvPr/>
        </p:nvSpPr>
        <p:spPr>
          <a:xfrm>
            <a:off x="1769696" y="2990686"/>
            <a:ext cx="4177232" cy="157958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3665434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027905"/>
            <a:ext cx="7347396" cy="5086177"/>
          </a:xfrm>
          <a:prstGeom prst="rect">
            <a:avLst/>
          </a:prstGeom>
        </p:spPr>
      </p:pic>
      <p:sp>
        <p:nvSpPr>
          <p:cNvPr id="3" name="Título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dirty="0" err="1" smtClean="0"/>
              <a:t>Using</a:t>
            </a:r>
            <a:r>
              <a:rPr lang="es-ES" b="1" dirty="0" smtClean="0"/>
              <a:t> </a:t>
            </a:r>
            <a:r>
              <a:rPr lang="es-ES" b="1" dirty="0" err="1" smtClean="0">
                <a:solidFill>
                  <a:srgbClr val="E04E20"/>
                </a:solidFill>
              </a:rPr>
              <a:t>diviz</a:t>
            </a:r>
            <a:r>
              <a:rPr lang="es-ES" b="1" dirty="0" smtClean="0">
                <a:solidFill>
                  <a:srgbClr val="E04E20"/>
                </a:solidFill>
              </a:rPr>
              <a:t> </a:t>
            </a:r>
            <a:r>
              <a:rPr lang="es-ES" b="1" dirty="0" smtClean="0"/>
              <a:t>to</a:t>
            </a:r>
            <a:r>
              <a:rPr lang="es-ES" b="1" dirty="0" smtClean="0">
                <a:solidFill>
                  <a:srgbClr val="E04E20"/>
                </a:solidFill>
              </a:rPr>
              <a:t> </a:t>
            </a:r>
            <a:r>
              <a:rPr lang="es-ES" b="1" dirty="0" err="1" smtClean="0"/>
              <a:t>fully</a:t>
            </a:r>
            <a:r>
              <a:rPr lang="es-ES" b="1" dirty="0" smtClean="0"/>
              <a:t> </a:t>
            </a:r>
            <a:r>
              <a:rPr lang="es-ES" b="1" dirty="0" err="1" smtClean="0"/>
              <a:t>develop</a:t>
            </a:r>
            <a:r>
              <a:rPr lang="es-ES" b="1" dirty="0" smtClean="0"/>
              <a:t> a case </a:t>
            </a:r>
            <a:r>
              <a:rPr lang="es-ES" b="1" dirty="0" err="1" smtClean="0"/>
              <a:t>study</a:t>
            </a:r>
            <a:r>
              <a:rPr lang="es-ES" b="1" dirty="0" smtClean="0"/>
              <a:t>  </a:t>
            </a:r>
            <a:endParaRPr lang="es-ES" dirty="0"/>
          </a:p>
        </p:txBody>
      </p:sp>
      <p:pic>
        <p:nvPicPr>
          <p:cNvPr id="4" name="Picture 5" descr="https://www.diviz.org/_static/divizlogo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5151" y="138844"/>
            <a:ext cx="532048" cy="4611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Logo FU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807" y="249158"/>
            <a:ext cx="1076540" cy="3609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www.fun-mooc.fr/media/universities/logo_COMUE_Grenoble_180x100.png.180x100_q8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6591" y="6009791"/>
            <a:ext cx="1714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0362" y="6235913"/>
            <a:ext cx="1293516" cy="4765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RÃ©sultat de recherche d'images pour &quot;urjc logo&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4705" y="6114082"/>
            <a:ext cx="1358897" cy="690234"/>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7215447" y="931478"/>
            <a:ext cx="4746568" cy="5262979"/>
          </a:xfrm>
          <a:prstGeom prst="rect">
            <a:avLst/>
          </a:prstGeom>
          <a:ln>
            <a:solidFill>
              <a:srgbClr val="C00000"/>
            </a:solidFill>
          </a:ln>
        </p:spPr>
        <p:txBody>
          <a:bodyPr wrap="square">
            <a:spAutoFit/>
          </a:bodyPr>
          <a:lstStyle/>
          <a:p>
            <a:pPr lvl="0" eaLnBrk="0" fontAlgn="base" hangingPunct="0">
              <a:spcBef>
                <a:spcPct val="0"/>
              </a:spcBef>
              <a:spcAft>
                <a:spcPct val="0"/>
              </a:spcAft>
            </a:pPr>
            <a:r>
              <a:rPr lang="es-ES" altLang="es-ES" sz="1600" dirty="0">
                <a:solidFill>
                  <a:srgbClr val="0070C0"/>
                </a:solidFill>
              </a:rPr>
              <a:t>At </a:t>
            </a:r>
            <a:r>
              <a:rPr lang="es-ES" altLang="es-ES" sz="1600" dirty="0" err="1">
                <a:solidFill>
                  <a:srgbClr val="0070C0"/>
                </a:solidFill>
              </a:rPr>
              <a:t>the</a:t>
            </a:r>
            <a:r>
              <a:rPr lang="es-ES" altLang="es-ES" sz="1600" dirty="0">
                <a:solidFill>
                  <a:srgbClr val="0070C0"/>
                </a:solidFill>
              </a:rPr>
              <a:t> </a:t>
            </a:r>
            <a:r>
              <a:rPr lang="es-ES" altLang="es-ES" sz="1600" dirty="0" err="1">
                <a:solidFill>
                  <a:srgbClr val="0070C0"/>
                </a:solidFill>
              </a:rPr>
              <a:t>end</a:t>
            </a:r>
            <a:r>
              <a:rPr lang="es-ES" altLang="es-ES" sz="1600" dirty="0">
                <a:solidFill>
                  <a:srgbClr val="0070C0"/>
                </a:solidFill>
              </a:rPr>
              <a:t> of </a:t>
            </a:r>
            <a:r>
              <a:rPr lang="es-ES" altLang="es-ES" sz="1600" dirty="0" err="1">
                <a:solidFill>
                  <a:srgbClr val="0070C0"/>
                </a:solidFill>
              </a:rPr>
              <a:t>this</a:t>
            </a:r>
            <a:r>
              <a:rPr lang="es-ES" altLang="es-ES" sz="1600" dirty="0">
                <a:solidFill>
                  <a:srgbClr val="0070C0"/>
                </a:solidFill>
              </a:rPr>
              <a:t> </a:t>
            </a:r>
            <a:r>
              <a:rPr lang="es-ES" altLang="es-ES" sz="1600" dirty="0" err="1">
                <a:solidFill>
                  <a:srgbClr val="0070C0"/>
                </a:solidFill>
              </a:rPr>
              <a:t>work</a:t>
            </a:r>
            <a:r>
              <a:rPr lang="es-ES" altLang="es-ES" sz="1600" dirty="0">
                <a:solidFill>
                  <a:srgbClr val="0070C0"/>
                </a:solidFill>
              </a:rPr>
              <a:t> </a:t>
            </a:r>
            <a:r>
              <a:rPr lang="es-ES" altLang="es-ES" sz="1600" dirty="0" err="1">
                <a:solidFill>
                  <a:srgbClr val="0070C0"/>
                </a:solidFill>
              </a:rPr>
              <a:t>you</a:t>
            </a:r>
            <a:r>
              <a:rPr lang="es-ES" altLang="es-ES" sz="1600" dirty="0">
                <a:solidFill>
                  <a:srgbClr val="0070C0"/>
                </a:solidFill>
              </a:rPr>
              <a:t> </a:t>
            </a:r>
            <a:r>
              <a:rPr lang="es-ES" altLang="es-ES" sz="1600" dirty="0" err="1">
                <a:solidFill>
                  <a:srgbClr val="0070C0"/>
                </a:solidFill>
              </a:rPr>
              <a:t>will</a:t>
            </a:r>
            <a:r>
              <a:rPr lang="es-ES" altLang="es-ES" sz="1600" dirty="0">
                <a:solidFill>
                  <a:srgbClr val="0070C0"/>
                </a:solidFill>
              </a:rPr>
              <a:t> </a:t>
            </a:r>
            <a:r>
              <a:rPr lang="es-ES" altLang="es-ES" sz="1600" dirty="0" err="1">
                <a:solidFill>
                  <a:srgbClr val="0070C0"/>
                </a:solidFill>
              </a:rPr>
              <a:t>write</a:t>
            </a:r>
            <a:r>
              <a:rPr lang="es-ES" altLang="es-ES" sz="1600" dirty="0">
                <a:solidFill>
                  <a:srgbClr val="0070C0"/>
                </a:solidFill>
              </a:rPr>
              <a:t> </a:t>
            </a:r>
            <a:r>
              <a:rPr lang="es-ES" altLang="es-ES" sz="1600" dirty="0" err="1">
                <a:solidFill>
                  <a:srgbClr val="0070C0"/>
                </a:solidFill>
              </a:rPr>
              <a:t>your</a:t>
            </a:r>
            <a:r>
              <a:rPr lang="es-ES" altLang="es-ES" sz="1600" dirty="0">
                <a:solidFill>
                  <a:srgbClr val="0070C0"/>
                </a:solidFill>
              </a:rPr>
              <a:t> </a:t>
            </a:r>
            <a:r>
              <a:rPr lang="es-ES" altLang="es-ES" sz="1600" dirty="0" err="1">
                <a:solidFill>
                  <a:srgbClr val="0070C0"/>
                </a:solidFill>
              </a:rPr>
              <a:t>report</a:t>
            </a:r>
            <a:r>
              <a:rPr lang="es-ES" altLang="es-ES" sz="1600" dirty="0">
                <a:solidFill>
                  <a:srgbClr val="0070C0"/>
                </a:solidFill>
              </a:rPr>
              <a:t> </a:t>
            </a:r>
            <a:r>
              <a:rPr lang="es-ES" altLang="es-ES" sz="1600" dirty="0" err="1">
                <a:solidFill>
                  <a:srgbClr val="0070C0"/>
                </a:solidFill>
              </a:rPr>
              <a:t>following</a:t>
            </a:r>
            <a:r>
              <a:rPr lang="es-ES" altLang="es-ES" sz="1600" dirty="0">
                <a:solidFill>
                  <a:srgbClr val="0070C0"/>
                </a:solidFill>
              </a:rPr>
              <a:t> </a:t>
            </a:r>
            <a:r>
              <a:rPr lang="es-ES" altLang="es-ES" sz="1600" dirty="0" err="1">
                <a:solidFill>
                  <a:srgbClr val="0070C0"/>
                </a:solidFill>
              </a:rPr>
              <a:t>the</a:t>
            </a:r>
            <a:r>
              <a:rPr lang="es-ES" altLang="es-ES" sz="1600" dirty="0">
                <a:solidFill>
                  <a:srgbClr val="0070C0"/>
                </a:solidFill>
              </a:rPr>
              <a:t> </a:t>
            </a:r>
            <a:r>
              <a:rPr lang="es-ES" altLang="es-ES" sz="1600" dirty="0" err="1">
                <a:solidFill>
                  <a:srgbClr val="0070C0"/>
                </a:solidFill>
              </a:rPr>
              <a:t>model</a:t>
            </a:r>
            <a:r>
              <a:rPr lang="es-ES" altLang="es-ES" sz="1600" dirty="0">
                <a:solidFill>
                  <a:srgbClr val="0070C0"/>
                </a:solidFill>
              </a:rPr>
              <a:t> </a:t>
            </a:r>
            <a:r>
              <a:rPr lang="es-ES" altLang="es-ES" sz="1600" dirty="0" err="1">
                <a:solidFill>
                  <a:srgbClr val="0070C0"/>
                </a:solidFill>
              </a:rPr>
              <a:t>available</a:t>
            </a:r>
            <a:r>
              <a:rPr lang="es-ES" altLang="es-ES" sz="1600" dirty="0">
                <a:solidFill>
                  <a:srgbClr val="0070C0"/>
                </a:solidFill>
              </a:rPr>
              <a:t> </a:t>
            </a:r>
            <a:r>
              <a:rPr lang="es-ES" altLang="es-ES" sz="1600" dirty="0" err="1">
                <a:solidFill>
                  <a:srgbClr val="0070C0"/>
                </a:solidFill>
              </a:rPr>
              <a:t>below</a:t>
            </a:r>
            <a:r>
              <a:rPr lang="es-ES" altLang="es-ES" sz="1600" dirty="0">
                <a:solidFill>
                  <a:srgbClr val="0070C0"/>
                </a:solidFill>
              </a:rPr>
              <a:t>. </a:t>
            </a:r>
            <a:r>
              <a:rPr lang="es-ES" altLang="es-ES" sz="1600" dirty="0" err="1">
                <a:solidFill>
                  <a:srgbClr val="0070C0"/>
                </a:solidFill>
              </a:rPr>
              <a:t>This</a:t>
            </a:r>
            <a:r>
              <a:rPr lang="es-ES" altLang="es-ES" sz="1600" dirty="0">
                <a:solidFill>
                  <a:srgbClr val="0070C0"/>
                </a:solidFill>
              </a:rPr>
              <a:t> </a:t>
            </a:r>
            <a:r>
              <a:rPr lang="es-ES" altLang="es-ES" sz="1600" dirty="0" err="1">
                <a:solidFill>
                  <a:srgbClr val="0070C0"/>
                </a:solidFill>
              </a:rPr>
              <a:t>document</a:t>
            </a:r>
            <a:r>
              <a:rPr lang="es-ES" altLang="es-ES" sz="1600" dirty="0">
                <a:solidFill>
                  <a:srgbClr val="0070C0"/>
                </a:solidFill>
              </a:rPr>
              <a:t> </a:t>
            </a:r>
            <a:r>
              <a:rPr lang="es-ES" altLang="es-ES" sz="1600" dirty="0" err="1">
                <a:solidFill>
                  <a:srgbClr val="0070C0"/>
                </a:solidFill>
              </a:rPr>
              <a:t>will</a:t>
            </a:r>
            <a:r>
              <a:rPr lang="es-ES" altLang="es-ES" sz="1600" dirty="0">
                <a:solidFill>
                  <a:srgbClr val="0070C0"/>
                </a:solidFill>
              </a:rPr>
              <a:t> </a:t>
            </a:r>
            <a:r>
              <a:rPr lang="es-ES" altLang="es-ES" sz="1600" dirty="0" err="1">
                <a:solidFill>
                  <a:srgbClr val="0070C0"/>
                </a:solidFill>
              </a:rPr>
              <a:t>include</a:t>
            </a:r>
            <a:r>
              <a:rPr lang="es-ES" altLang="es-ES" sz="1600" dirty="0">
                <a:solidFill>
                  <a:srgbClr val="0070C0"/>
                </a:solidFill>
              </a:rPr>
              <a:t>:</a:t>
            </a:r>
          </a:p>
          <a:p>
            <a:pPr lvl="0" eaLnBrk="0" fontAlgn="base" hangingPunct="0">
              <a:spcBef>
                <a:spcPct val="0"/>
              </a:spcBef>
              <a:spcAft>
                <a:spcPct val="0"/>
              </a:spcAft>
            </a:pPr>
            <a:endParaRPr lang="es-ES" altLang="es-ES" sz="1600" dirty="0">
              <a:solidFill>
                <a:srgbClr val="0070C0"/>
              </a:solidFill>
            </a:endParaRPr>
          </a:p>
          <a:p>
            <a:pPr marL="342900" lvl="0" indent="-342900" eaLnBrk="0" fontAlgn="base" hangingPunct="0">
              <a:spcBef>
                <a:spcPct val="0"/>
              </a:spcBef>
              <a:spcAft>
                <a:spcPct val="0"/>
              </a:spcAft>
              <a:buFont typeface="+mj-lt"/>
              <a:buAutoNum type="arabicPeriod"/>
            </a:pPr>
            <a:r>
              <a:rPr lang="en-US" sz="1600" dirty="0">
                <a:solidFill>
                  <a:srgbClr val="0070C0"/>
                </a:solidFill>
              </a:rPr>
              <a:t>The .csv files to describe the problem in </a:t>
            </a:r>
            <a:r>
              <a:rPr lang="es-ES" sz="1600" b="1" dirty="0" err="1">
                <a:solidFill>
                  <a:srgbClr val="E04E20"/>
                </a:solidFill>
              </a:rPr>
              <a:t>diviz</a:t>
            </a:r>
            <a:r>
              <a:rPr lang="en-US" sz="1600" dirty="0" smtClean="0">
                <a:solidFill>
                  <a:srgbClr val="C00000"/>
                </a:solidFill>
              </a:rPr>
              <a:t>. </a:t>
            </a:r>
            <a:endParaRPr lang="en-US" sz="1600" dirty="0">
              <a:solidFill>
                <a:srgbClr val="C00000"/>
              </a:solidFill>
            </a:endParaRPr>
          </a:p>
          <a:p>
            <a:pPr marL="342900" lvl="0" indent="-342900" eaLnBrk="0" fontAlgn="base" hangingPunct="0">
              <a:spcBef>
                <a:spcPct val="0"/>
              </a:spcBef>
              <a:spcAft>
                <a:spcPct val="0"/>
              </a:spcAft>
              <a:buFont typeface="+mj-lt"/>
              <a:buAutoNum type="arabicPeriod"/>
            </a:pPr>
            <a:r>
              <a:rPr lang="en-US" sz="1600" dirty="0">
                <a:solidFill>
                  <a:srgbClr val="0070C0"/>
                </a:solidFill>
              </a:rPr>
              <a:t>The justification of the weights, thresholds and direction of the criteria. </a:t>
            </a:r>
          </a:p>
          <a:p>
            <a:pPr marL="342900" lvl="0" indent="-342900" eaLnBrk="0" fontAlgn="base" hangingPunct="0">
              <a:spcBef>
                <a:spcPct val="0"/>
              </a:spcBef>
              <a:spcAft>
                <a:spcPct val="0"/>
              </a:spcAft>
              <a:buFont typeface="+mj-lt"/>
              <a:buAutoNum type="arabicPeriod"/>
            </a:pPr>
            <a:r>
              <a:rPr lang="en-US" sz="1600" dirty="0">
                <a:solidFill>
                  <a:srgbClr val="0070C0"/>
                </a:solidFill>
              </a:rPr>
              <a:t>The recommendation proposed to the decision maker on the form of the final ranking ("Alternatives Comparison Plot" and "</a:t>
            </a:r>
            <a:r>
              <a:rPr lang="en-US" sz="1600" dirty="0" err="1">
                <a:solidFill>
                  <a:srgbClr val="0070C0"/>
                </a:solidFill>
              </a:rPr>
              <a:t>Hasse</a:t>
            </a:r>
            <a:r>
              <a:rPr lang="en-US" sz="1600" dirty="0">
                <a:solidFill>
                  <a:srgbClr val="0070C0"/>
                </a:solidFill>
              </a:rPr>
              <a:t> Diagram") and comments. Sensitivity analysis on the model parameters.</a:t>
            </a:r>
          </a:p>
          <a:p>
            <a:pPr lvl="0" eaLnBrk="0" fontAlgn="base" hangingPunct="0">
              <a:spcBef>
                <a:spcPct val="0"/>
              </a:spcBef>
              <a:spcAft>
                <a:spcPct val="0"/>
              </a:spcAft>
            </a:pPr>
            <a:endParaRPr lang="en-US" sz="1600" dirty="0">
              <a:solidFill>
                <a:srgbClr val="0070C0"/>
              </a:solidFill>
              <a:latin typeface="Arial" panose="020B0604020202020204" pitchFamily="34" charset="0"/>
            </a:endParaRPr>
          </a:p>
          <a:p>
            <a:pPr lvl="0" eaLnBrk="0" fontAlgn="base" hangingPunct="0">
              <a:spcBef>
                <a:spcPct val="0"/>
              </a:spcBef>
              <a:spcAft>
                <a:spcPct val="0"/>
              </a:spcAft>
            </a:pPr>
            <a:r>
              <a:rPr lang="en-US" sz="1600" dirty="0">
                <a:solidFill>
                  <a:srgbClr val="0070C0"/>
                </a:solidFill>
              </a:rPr>
              <a:t>You have the following reporting template: </a:t>
            </a:r>
          </a:p>
          <a:p>
            <a:pPr lvl="0" eaLnBrk="0" fontAlgn="base" hangingPunct="0">
              <a:spcBef>
                <a:spcPct val="0"/>
              </a:spcBef>
              <a:spcAft>
                <a:spcPct val="0"/>
              </a:spcAft>
            </a:pPr>
            <a:endParaRPr lang="en-US" sz="1600" dirty="0">
              <a:solidFill>
                <a:srgbClr val="0070C0"/>
              </a:solidFill>
            </a:endParaRPr>
          </a:p>
          <a:p>
            <a:pPr marL="342900" lvl="0" indent="-342900" eaLnBrk="0" fontAlgn="base" hangingPunct="0">
              <a:spcBef>
                <a:spcPct val="0"/>
              </a:spcBef>
              <a:spcAft>
                <a:spcPct val="0"/>
              </a:spcAft>
              <a:buFont typeface="+mj-lt"/>
              <a:buAutoNum type="arabicPeriod"/>
            </a:pPr>
            <a:r>
              <a:rPr lang="en-US" sz="1600" dirty="0">
                <a:solidFill>
                  <a:srgbClr val="0070C0"/>
                </a:solidFill>
              </a:rPr>
              <a:t>Report Template (Word Format) Report Template (PDF Format)</a:t>
            </a:r>
          </a:p>
          <a:p>
            <a:pPr marL="342900" lvl="0" indent="-342900" eaLnBrk="0" fontAlgn="base" hangingPunct="0">
              <a:spcBef>
                <a:spcPct val="0"/>
              </a:spcBef>
              <a:spcAft>
                <a:spcPct val="0"/>
              </a:spcAft>
              <a:buFont typeface="+mj-lt"/>
              <a:buAutoNum type="arabicPeriod"/>
            </a:pPr>
            <a:r>
              <a:rPr lang="en-US" sz="1600" dirty="0">
                <a:solidFill>
                  <a:srgbClr val="0070C0"/>
                </a:solidFill>
              </a:rPr>
              <a:t>You will place your work on the platform in the assignment space and it will be evaluated by your peers. </a:t>
            </a:r>
          </a:p>
          <a:p>
            <a:pPr marL="342900" lvl="0" indent="-342900" eaLnBrk="0" fontAlgn="base" hangingPunct="0">
              <a:spcBef>
                <a:spcPct val="0"/>
              </a:spcBef>
              <a:spcAft>
                <a:spcPct val="0"/>
              </a:spcAft>
              <a:buFont typeface="+mj-lt"/>
              <a:buAutoNum type="arabicPeriod"/>
            </a:pPr>
            <a:r>
              <a:rPr lang="en-US" sz="1600" dirty="0">
                <a:solidFill>
                  <a:srgbClr val="0070C0"/>
                </a:solidFill>
              </a:rPr>
              <a:t>You yourself will evaluate 3 similar works.</a:t>
            </a:r>
            <a:endParaRPr lang="es-ES" altLang="es-ES" sz="1600" dirty="0">
              <a:solidFill>
                <a:srgbClr val="0070C0"/>
              </a:solidFill>
              <a:latin typeface="Arial" panose="020B0604020202020204" pitchFamily="34" charset="0"/>
            </a:endParaRPr>
          </a:p>
        </p:txBody>
      </p:sp>
      <p:sp>
        <p:nvSpPr>
          <p:cNvPr id="10" name="Rectángulo 9"/>
          <p:cNvSpPr/>
          <p:nvPr/>
        </p:nvSpPr>
        <p:spPr>
          <a:xfrm>
            <a:off x="1885934" y="2895169"/>
            <a:ext cx="5287950" cy="258291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noFill/>
            </a:endParaRPr>
          </a:p>
        </p:txBody>
      </p:sp>
    </p:spTree>
    <p:extLst>
      <p:ext uri="{BB962C8B-B14F-4D97-AF65-F5344CB8AC3E}">
        <p14:creationId xmlns:p14="http://schemas.microsoft.com/office/powerpoint/2010/main" val="2107537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marL="342900" indent="-342900" algn="ctr">
              <a:lnSpc>
                <a:spcPct val="150000"/>
              </a:lnSpc>
            </a:pPr>
            <a:r>
              <a:rPr lang="es-ES" b="1" dirty="0" err="1"/>
              <a:t>Thinking</a:t>
            </a:r>
            <a:r>
              <a:rPr lang="es-ES" b="1" dirty="0"/>
              <a:t> </a:t>
            </a:r>
            <a:r>
              <a:rPr lang="es-ES" b="1" dirty="0" err="1"/>
              <a:t>about</a:t>
            </a:r>
            <a:r>
              <a:rPr lang="es-ES" b="1" dirty="0"/>
              <a:t> </a:t>
            </a:r>
            <a:r>
              <a:rPr lang="es-ES" b="1" dirty="0" err="1"/>
              <a:t>what</a:t>
            </a:r>
            <a:r>
              <a:rPr lang="es-ES" b="1" dirty="0"/>
              <a:t> </a:t>
            </a:r>
            <a:r>
              <a:rPr lang="es-ES" b="1" dirty="0" err="1"/>
              <a:t>we</a:t>
            </a:r>
            <a:r>
              <a:rPr lang="es-ES" b="1" dirty="0"/>
              <a:t> </a:t>
            </a:r>
            <a:r>
              <a:rPr lang="es-ES" b="1" dirty="0" err="1"/>
              <a:t>have</a:t>
            </a:r>
            <a:r>
              <a:rPr lang="es-ES" b="1" dirty="0"/>
              <a:t> </a:t>
            </a:r>
            <a:r>
              <a:rPr lang="es-ES" b="1" dirty="0" err="1"/>
              <a:t>achieved</a:t>
            </a:r>
            <a:endParaRPr lang="es-ES" b="1" dirty="0"/>
          </a:p>
        </p:txBody>
      </p:sp>
      <p:pic>
        <p:nvPicPr>
          <p:cNvPr id="3" name="Picture 5" descr="https://www.diviz.org/_static/divizlog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5151" y="138844"/>
            <a:ext cx="532048" cy="4611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Logo F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07" y="249158"/>
            <a:ext cx="1076540" cy="3609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www.fun-mooc.fr/media/universities/logo_COMUE_Grenoble_180x100.png.180x100_q8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591" y="6009791"/>
            <a:ext cx="1714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362" y="6235913"/>
            <a:ext cx="1293516" cy="4765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RÃ©sultat de recherche d'images pour &quot;urjc logo&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2226" y="6216526"/>
            <a:ext cx="1131376" cy="5746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RÃ©sultat de recherche d'images pour &quot;urjc logo&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4705" y="6114082"/>
            <a:ext cx="1358897" cy="690234"/>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4077914" y="2495105"/>
            <a:ext cx="3383421" cy="1846659"/>
          </a:xfrm>
          <a:prstGeom prst="rect">
            <a:avLst/>
          </a:prstGeom>
          <a:noFill/>
        </p:spPr>
        <p:txBody>
          <a:bodyPr wrap="square" rtlCol="0">
            <a:spAutoFit/>
          </a:bodyPr>
          <a:lstStyle/>
          <a:p>
            <a:pPr marL="342900" indent="-342900">
              <a:buFont typeface="Arial" panose="020B0604020202020204" pitchFamily="34" charset="0"/>
              <a:buChar char="•"/>
            </a:pPr>
            <a:r>
              <a:rPr lang="es-ES" sz="3200" dirty="0" smtClean="0">
                <a:solidFill>
                  <a:srgbClr val="0070C0"/>
                </a:solidFill>
              </a:rPr>
              <a:t>IDEAS</a:t>
            </a:r>
          </a:p>
          <a:p>
            <a:pPr marL="342900" indent="-342900">
              <a:buFont typeface="Arial" panose="020B0604020202020204" pitchFamily="34" charset="0"/>
              <a:buChar char="•"/>
            </a:pPr>
            <a:r>
              <a:rPr lang="es-ES" sz="3200" dirty="0" smtClean="0">
                <a:solidFill>
                  <a:srgbClr val="0070C0"/>
                </a:solidFill>
              </a:rPr>
              <a:t>SUGGESTIONS</a:t>
            </a:r>
          </a:p>
          <a:p>
            <a:pPr marL="342900" indent="-342900">
              <a:buFont typeface="Arial" panose="020B0604020202020204" pitchFamily="34" charset="0"/>
              <a:buChar char="•"/>
            </a:pPr>
            <a:r>
              <a:rPr lang="es-ES" sz="3200" dirty="0" smtClean="0">
                <a:solidFill>
                  <a:srgbClr val="0070C0"/>
                </a:solidFill>
              </a:rPr>
              <a:t>………….</a:t>
            </a:r>
            <a:r>
              <a:rPr lang="en-US" sz="3200" dirty="0">
                <a:solidFill>
                  <a:srgbClr val="0070C0"/>
                </a:solidFill>
              </a:rPr>
              <a:t> </a:t>
            </a:r>
            <a:endParaRPr lang="es-ES" sz="3200" dirty="0">
              <a:solidFill>
                <a:srgbClr val="0070C0"/>
              </a:solidFill>
            </a:endParaRPr>
          </a:p>
          <a:p>
            <a:r>
              <a:rPr lang="en-US" dirty="0">
                <a:solidFill>
                  <a:srgbClr val="0070C0"/>
                </a:solidFill>
              </a:rPr>
              <a:t> </a:t>
            </a:r>
            <a:endParaRPr lang="es-ES" dirty="0">
              <a:solidFill>
                <a:srgbClr val="0070C0"/>
              </a:solidFill>
            </a:endParaRPr>
          </a:p>
        </p:txBody>
      </p:sp>
    </p:spTree>
    <p:extLst>
      <p:ext uri="{BB962C8B-B14F-4D97-AF65-F5344CB8AC3E}">
        <p14:creationId xmlns:p14="http://schemas.microsoft.com/office/powerpoint/2010/main" val="4209540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marL="342900" indent="-342900" algn="ctr">
              <a:lnSpc>
                <a:spcPct val="150000"/>
              </a:lnSpc>
            </a:pPr>
            <a:r>
              <a:rPr lang="es-ES" b="1" dirty="0" err="1"/>
              <a:t>Thinking</a:t>
            </a:r>
            <a:r>
              <a:rPr lang="es-ES" b="1" dirty="0"/>
              <a:t> </a:t>
            </a:r>
            <a:r>
              <a:rPr lang="es-ES" b="1" dirty="0" err="1"/>
              <a:t>about</a:t>
            </a:r>
            <a:r>
              <a:rPr lang="es-ES" b="1" dirty="0"/>
              <a:t> </a:t>
            </a:r>
            <a:r>
              <a:rPr lang="es-ES" b="1" dirty="0" err="1"/>
              <a:t>what</a:t>
            </a:r>
            <a:r>
              <a:rPr lang="es-ES" b="1" dirty="0"/>
              <a:t> </a:t>
            </a:r>
            <a:r>
              <a:rPr lang="es-ES" b="1" dirty="0" err="1"/>
              <a:t>we</a:t>
            </a:r>
            <a:r>
              <a:rPr lang="es-ES" b="1" dirty="0"/>
              <a:t> </a:t>
            </a:r>
            <a:r>
              <a:rPr lang="es-ES" b="1" dirty="0" err="1"/>
              <a:t>have</a:t>
            </a:r>
            <a:r>
              <a:rPr lang="es-ES" b="1" dirty="0"/>
              <a:t> </a:t>
            </a:r>
            <a:r>
              <a:rPr lang="es-ES" b="1" dirty="0" err="1"/>
              <a:t>achieved</a:t>
            </a:r>
            <a:endParaRPr lang="es-ES" b="1" dirty="0"/>
          </a:p>
        </p:txBody>
      </p:sp>
      <p:pic>
        <p:nvPicPr>
          <p:cNvPr id="3" name="Picture 5" descr="https://www.diviz.org/_static/divizlog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5151" y="138844"/>
            <a:ext cx="532048" cy="4611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Logo F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07" y="249158"/>
            <a:ext cx="1076540" cy="3609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www.fun-mooc.fr/media/universities/logo_COMUE_Grenoble_180x100.png.180x100_q8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591" y="6009791"/>
            <a:ext cx="1714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362" y="6235913"/>
            <a:ext cx="1293516" cy="4765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RÃ©sultat de recherche d'images pour &quot;urjc logo&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2226" y="6216526"/>
            <a:ext cx="1131376" cy="5746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RÃ©sultat de recherche d'images pour &quot;urjc logo&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4705" y="6114082"/>
            <a:ext cx="1358897" cy="690234"/>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937647" y="1921790"/>
            <a:ext cx="10683528" cy="3323987"/>
          </a:xfrm>
          <a:prstGeom prst="rect">
            <a:avLst/>
          </a:prstGeom>
          <a:noFill/>
        </p:spPr>
        <p:txBody>
          <a:bodyPr wrap="square" rtlCol="0">
            <a:spAutoFit/>
          </a:bodyPr>
          <a:lstStyle/>
          <a:p>
            <a:pPr marL="342900" indent="-342900">
              <a:buFont typeface="Arial" panose="020B0604020202020204" pitchFamily="34" charset="0"/>
              <a:buChar char="•"/>
            </a:pPr>
            <a:r>
              <a:rPr lang="en-US" sz="2400" dirty="0"/>
              <a:t>We have used </a:t>
            </a:r>
            <a:r>
              <a:rPr lang="es-ES" sz="2400" b="1" dirty="0" err="1">
                <a:solidFill>
                  <a:srgbClr val="E04E20"/>
                </a:solidFill>
              </a:rPr>
              <a:t>diviz</a:t>
            </a:r>
            <a:r>
              <a:rPr lang="en-US" sz="2400" dirty="0" smtClean="0"/>
              <a:t> as </a:t>
            </a:r>
            <a:r>
              <a:rPr lang="en-US" sz="2400" dirty="0"/>
              <a:t>a </a:t>
            </a:r>
            <a:r>
              <a:rPr lang="en-US" sz="2400" dirty="0" smtClean="0"/>
              <a:t>remote </a:t>
            </a:r>
            <a:r>
              <a:rPr lang="en-US" sz="2400" dirty="0" smtClean="0"/>
              <a:t>(online) learning </a:t>
            </a:r>
            <a:r>
              <a:rPr lang="en-US" sz="2400" dirty="0"/>
              <a:t>tool </a:t>
            </a:r>
            <a:r>
              <a:rPr lang="en-US" sz="2400" dirty="0" smtClean="0"/>
              <a:t>for </a:t>
            </a:r>
            <a:r>
              <a:rPr lang="en-US" sz="2400" dirty="0"/>
              <a:t>the MCDA</a:t>
            </a:r>
            <a:r>
              <a:rPr lang="en-US" sz="2400" dirty="0" smtClean="0"/>
              <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Initially, we thought that it could be an added difficulty. But it has not been</a:t>
            </a:r>
            <a:r>
              <a:rPr lang="en-US" dirty="0" smtClean="0"/>
              <a: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2400" dirty="0"/>
              <a:t>We have used the meta-example throughout the course. We have applied the different methods considered to this meta-example.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However, for the case studies we have forced to use a certain method in each of them (depending on the approach of the problem and the available information)</a:t>
            </a:r>
            <a:endParaRPr lang="es-ES" sz="2400" dirty="0"/>
          </a:p>
        </p:txBody>
      </p:sp>
    </p:spTree>
    <p:extLst>
      <p:ext uri="{BB962C8B-B14F-4D97-AF65-F5344CB8AC3E}">
        <p14:creationId xmlns:p14="http://schemas.microsoft.com/office/powerpoint/2010/main" val="60331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DD49D4C-91F9-4CA4-9985-D45C9EF53545}"/>
              </a:ext>
            </a:extLst>
          </p:cNvPr>
          <p:cNvSpPr>
            <a:spLocks noGrp="1"/>
          </p:cNvSpPr>
          <p:nvPr>
            <p:ph type="title"/>
          </p:nvPr>
        </p:nvSpPr>
        <p:spPr/>
        <p:txBody>
          <a:bodyPr/>
          <a:lstStyle/>
          <a:p>
            <a:pPr algn="ctr"/>
            <a:r>
              <a:rPr lang="es-ES" b="1" dirty="0" err="1"/>
              <a:t>Aim</a:t>
            </a:r>
            <a:r>
              <a:rPr lang="es-ES" b="1" dirty="0"/>
              <a:t> and </a:t>
            </a:r>
            <a:r>
              <a:rPr lang="es-ES" b="1" dirty="0" err="1"/>
              <a:t>scope</a:t>
            </a:r>
            <a:endParaRPr lang="en-GB" b="1" dirty="0"/>
          </a:p>
        </p:txBody>
      </p:sp>
      <p:sp>
        <p:nvSpPr>
          <p:cNvPr id="3" name="Rectángulo 2">
            <a:extLst>
              <a:ext uri="{FF2B5EF4-FFF2-40B4-BE49-F238E27FC236}">
                <a16:creationId xmlns:a16="http://schemas.microsoft.com/office/drawing/2014/main" xmlns="" id="{9062F407-8ED0-4767-A4BE-FFDE31B89B9A}"/>
              </a:ext>
            </a:extLst>
          </p:cNvPr>
          <p:cNvSpPr/>
          <p:nvPr/>
        </p:nvSpPr>
        <p:spPr>
          <a:xfrm>
            <a:off x="302217" y="1473712"/>
            <a:ext cx="11162951" cy="4762201"/>
          </a:xfrm>
          <a:prstGeom prst="rect">
            <a:avLst/>
          </a:prstGeom>
        </p:spPr>
        <p:txBody>
          <a:bodyPr wrap="square">
            <a:spAutoFit/>
          </a:bodyPr>
          <a:lstStyle/>
          <a:p>
            <a:pPr marL="342900" indent="-342900" algn="just">
              <a:lnSpc>
                <a:spcPct val="107000"/>
              </a:lnSpc>
              <a:spcAft>
                <a:spcPts val="800"/>
              </a:spcAft>
              <a:buFont typeface="Arial" panose="020B0604020202020204" pitchFamily="34" charset="0"/>
              <a:buChar char="•"/>
            </a:pPr>
            <a:r>
              <a:rPr lang="en-US" sz="2400" i="1" dirty="0">
                <a:latin typeface="Calibri" panose="020F0502020204030204" pitchFamily="34" charset="0"/>
                <a:ea typeface="Calibri" panose="020F0502020204030204" pitchFamily="34" charset="0"/>
                <a:cs typeface="Times New Roman" panose="02020603050405020304" pitchFamily="18" charset="0"/>
              </a:rPr>
              <a:t>We present a contribution dealing with the use of </a:t>
            </a:r>
            <a:r>
              <a:rPr lang="en-US" sz="2400" i="1" dirty="0" err="1">
                <a:latin typeface="Calibri" panose="020F0502020204030204" pitchFamily="34" charset="0"/>
                <a:ea typeface="Calibri" panose="020F0502020204030204" pitchFamily="34" charset="0"/>
                <a:cs typeface="Times New Roman" panose="02020603050405020304" pitchFamily="18" charset="0"/>
              </a:rPr>
              <a:t>diviz</a:t>
            </a:r>
            <a:r>
              <a:rPr lang="en-US" sz="2400" i="1" dirty="0">
                <a:latin typeface="Calibri" panose="020F0502020204030204" pitchFamily="34" charset="0"/>
                <a:ea typeface="Calibri" panose="020F0502020204030204" pitchFamily="34" charset="0"/>
                <a:cs typeface="Times New Roman" panose="02020603050405020304" pitchFamily="18" charset="0"/>
              </a:rPr>
              <a:t> as an application for working with multicriteria decision aid </a:t>
            </a:r>
            <a:r>
              <a:rPr lang="en-US" sz="2400" i="1" dirty="0" smtClean="0">
                <a:latin typeface="Calibri" panose="020F0502020204030204" pitchFamily="34" charset="0"/>
                <a:ea typeface="Calibri" panose="020F0502020204030204" pitchFamily="34" charset="0"/>
                <a:cs typeface="Times New Roman" panose="02020603050405020304" pitchFamily="18" charset="0"/>
              </a:rPr>
              <a:t>cases/examples </a:t>
            </a:r>
            <a:r>
              <a:rPr lang="en-US" sz="2400" i="1" dirty="0">
                <a:latin typeface="Calibri" panose="020F0502020204030204" pitchFamily="34" charset="0"/>
                <a:ea typeface="Calibri" panose="020F0502020204030204" pitchFamily="34" charset="0"/>
                <a:cs typeface="Times New Roman" panose="02020603050405020304" pitchFamily="18" charset="0"/>
              </a:rPr>
              <a:t>in the framework of a </a:t>
            </a:r>
            <a:r>
              <a:rPr lang="en-US" sz="2400" b="1"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MOOC</a:t>
            </a:r>
            <a:r>
              <a:rPr lang="en-US" sz="2400" i="1" dirty="0">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lnSpc>
                <a:spcPct val="107000"/>
              </a:lnSpc>
              <a:spcAft>
                <a:spcPts val="80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The </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MOOC</a:t>
            </a:r>
            <a:r>
              <a:rPr lang="en-US" sz="2400" dirty="0">
                <a:latin typeface="Calibri" panose="020F0502020204030204" pitchFamily="34" charset="0"/>
                <a:ea typeface="Calibri" panose="020F0502020204030204" pitchFamily="34" charset="0"/>
                <a:cs typeface="Times New Roman" panose="02020603050405020304" pitchFamily="18" charset="0"/>
              </a:rPr>
              <a:t> is oriented to beginners.</a:t>
            </a:r>
          </a:p>
          <a:p>
            <a:pPr marL="342900" indent="-342900" algn="just">
              <a:lnSpc>
                <a:spcPct val="107000"/>
              </a:lnSpc>
              <a:spcAft>
                <a:spcPts val="80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US" sz="2400" dirty="0" smtClean="0">
                <a:latin typeface="Calibri" panose="020F0502020204030204" pitchFamily="34" charset="0"/>
                <a:ea typeface="Calibri" panose="020F0502020204030204" pitchFamily="34" charset="0"/>
                <a:cs typeface="Times New Roman" panose="02020603050405020304" pitchFamily="18" charset="0"/>
              </a:rPr>
              <a:t>The </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MOOC</a:t>
            </a:r>
            <a:r>
              <a:rPr lang="en-US" sz="2400" dirty="0" smtClean="0">
                <a:latin typeface="Calibri" panose="020F0502020204030204" pitchFamily="34" charset="0"/>
                <a:ea typeface="Calibri" panose="020F0502020204030204" pitchFamily="34" charset="0"/>
                <a:cs typeface="Times New Roman" panose="02020603050405020304" pitchFamily="18" charset="0"/>
              </a:rPr>
              <a:t> has </a:t>
            </a:r>
            <a:r>
              <a:rPr lang="en-US" sz="2400" dirty="0">
                <a:latin typeface="Calibri" panose="020F0502020204030204" pitchFamily="34" charset="0"/>
                <a:ea typeface="Calibri" panose="020F0502020204030204" pitchFamily="34" charset="0"/>
                <a:cs typeface="Times New Roman" panose="02020603050405020304" pitchFamily="18" charset="0"/>
              </a:rPr>
              <a:t>been developed by the Grenoble </a:t>
            </a:r>
            <a:r>
              <a:rPr lang="en-US" sz="2400" dirty="0" err="1">
                <a:latin typeface="Calibri" panose="020F0502020204030204" pitchFamily="34" charset="0"/>
                <a:ea typeface="Calibri" panose="020F0502020204030204" pitchFamily="34" charset="0"/>
                <a:cs typeface="Times New Roman" panose="02020603050405020304" pitchFamily="18" charset="0"/>
              </a:rPr>
              <a:t>Alpes</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smtClean="0">
                <a:latin typeface="Calibri" panose="020F0502020204030204" pitchFamily="34" charset="0"/>
                <a:ea typeface="Calibri" panose="020F0502020204030204" pitchFamily="34" charset="0"/>
                <a:cs typeface="Times New Roman" panose="02020603050405020304" pitchFamily="18" charset="0"/>
              </a:rPr>
              <a:t>Université</a:t>
            </a:r>
            <a:r>
              <a:rPr lang="en-US" sz="2400" dirty="0" smtClean="0">
                <a:latin typeface="Calibri" panose="020F0502020204030204" pitchFamily="34" charset="0"/>
                <a:ea typeface="Calibri" panose="020F0502020204030204" pitchFamily="34" charset="0"/>
                <a:cs typeface="Times New Roman" panose="02020603050405020304" pitchFamily="18" charset="0"/>
              </a:rPr>
              <a:t>, </a:t>
            </a:r>
            <a:r>
              <a:rPr lang="en-US" sz="2400" dirty="0" err="1" smtClean="0">
                <a:latin typeface="Calibri" panose="020F0502020204030204" pitchFamily="34" charset="0"/>
                <a:ea typeface="Calibri" panose="020F0502020204030204" pitchFamily="34" charset="0"/>
                <a:cs typeface="Times New Roman" panose="02020603050405020304" pitchFamily="18" charset="0"/>
              </a:rPr>
              <a:t>Universisité</a:t>
            </a:r>
            <a:r>
              <a:rPr lang="en-US" sz="2400" dirty="0" smtClean="0">
                <a:latin typeface="Calibri" panose="020F0502020204030204" pitchFamily="34" charset="0"/>
                <a:ea typeface="Calibri" panose="020F0502020204030204" pitchFamily="34" charset="0"/>
                <a:cs typeface="Times New Roman" panose="02020603050405020304" pitchFamily="18" charset="0"/>
              </a:rPr>
              <a:t> </a:t>
            </a:r>
            <a:r>
              <a:rPr lang="en-US" sz="2400" dirty="0" err="1" smtClean="0">
                <a:latin typeface="Calibri" panose="020F0502020204030204" pitchFamily="34" charset="0"/>
                <a:ea typeface="Calibri" panose="020F0502020204030204" pitchFamily="34" charset="0"/>
                <a:cs typeface="Times New Roman" panose="02020603050405020304" pitchFamily="18" charset="0"/>
              </a:rPr>
              <a:t>Savoie</a:t>
            </a:r>
            <a:r>
              <a:rPr lang="en-US" sz="2400" dirty="0" smtClean="0">
                <a:latin typeface="Calibri" panose="020F0502020204030204" pitchFamily="34" charset="0"/>
                <a:ea typeface="Calibri" panose="020F0502020204030204" pitchFamily="34" charset="0"/>
                <a:cs typeface="Times New Roman" panose="02020603050405020304" pitchFamily="18" charset="0"/>
              </a:rPr>
              <a:t>-Mont Blanc (both in France) and </a:t>
            </a:r>
            <a:r>
              <a:rPr lang="en-US" sz="2400" dirty="0">
                <a:latin typeface="Calibri" panose="020F0502020204030204" pitchFamily="34" charset="0"/>
                <a:ea typeface="Calibri" panose="020F0502020204030204" pitchFamily="34" charset="0"/>
                <a:cs typeface="Times New Roman" panose="02020603050405020304" pitchFamily="18" charset="0"/>
              </a:rPr>
              <a:t>Rey Juan Carlos University (Madrid, </a:t>
            </a:r>
            <a:r>
              <a:rPr lang="en-US" sz="2400" dirty="0" smtClean="0">
                <a:latin typeface="Calibri" panose="020F0502020204030204" pitchFamily="34" charset="0"/>
                <a:ea typeface="Calibri" panose="020F0502020204030204" pitchFamily="34" charset="0"/>
                <a:cs typeface="Times New Roman" panose="02020603050405020304" pitchFamily="18" charset="0"/>
              </a:rPr>
              <a:t>Spain) </a:t>
            </a:r>
          </a:p>
          <a:p>
            <a:pPr marL="342900" indent="-342900" algn="just">
              <a:lnSpc>
                <a:spcPct val="107000"/>
              </a:lnSpc>
              <a:spcAft>
                <a:spcPts val="800"/>
              </a:spcAft>
              <a:buFont typeface="Arial" panose="020B0604020202020204" pitchFamily="34" charset="0"/>
              <a:buChar char="•"/>
            </a:pP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US" sz="2400" dirty="0" smtClean="0">
                <a:latin typeface="Calibri" panose="020F0502020204030204" pitchFamily="34" charset="0"/>
                <a:ea typeface="Calibri" panose="020F0502020204030204" pitchFamily="34" charset="0"/>
                <a:cs typeface="Times New Roman" panose="02020603050405020304" pitchFamily="18" charset="0"/>
              </a:rPr>
              <a:t>The course is available on the </a:t>
            </a:r>
            <a:r>
              <a:rPr lang="en-US" sz="24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Fun platform</a:t>
            </a:r>
          </a:p>
          <a:p>
            <a:pPr algn="just">
              <a:lnSpc>
                <a:spcPct val="107000"/>
              </a:lnSpc>
              <a:spcAft>
                <a:spcPts val="800"/>
              </a:spcAft>
            </a:pPr>
            <a:r>
              <a:rPr lang="en-GB" sz="2400" dirty="0" smtClean="0">
                <a:latin typeface="Calibri" panose="020F0502020204030204" pitchFamily="34" charset="0"/>
                <a:ea typeface="Calibri" panose="020F0502020204030204" pitchFamily="34" charset="0"/>
                <a:cs typeface="Times New Roman" panose="02020603050405020304" pitchFamily="18" charset="0"/>
              </a:rPr>
              <a:t> </a:t>
            </a:r>
            <a:r>
              <a:rPr lang="en-GB" sz="2400" dirty="0" smtClean="0">
                <a:latin typeface="Calibri" panose="020F0502020204030204" pitchFamily="34" charset="0"/>
                <a:ea typeface="Calibri" panose="020F0502020204030204" pitchFamily="34" charset="0"/>
                <a:cs typeface="Times New Roman" panose="02020603050405020304" pitchFamily="18" charset="0"/>
                <a:hlinkClick r:id="rId2"/>
              </a:rPr>
              <a:t>https://www.fun-mooc.fr/courses/course-v1:grenoblealpes+92008+session01bis/about</a:t>
            </a:r>
            <a:r>
              <a:rPr lang="en-GB" sz="2400" dirty="0" smtClean="0">
                <a:latin typeface="Calibri" panose="020F0502020204030204" pitchFamily="34"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https://www.diviz.org/_static/divizlogo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5151" y="138844"/>
            <a:ext cx="532048" cy="4611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Logo FU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807" y="249158"/>
            <a:ext cx="1076540" cy="3609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fun-mooc.fr/media/universities/logo_COMUE_Grenoble_180x100.png.180x100_q8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6591" y="6009791"/>
            <a:ext cx="1714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0362" y="6235913"/>
            <a:ext cx="1293516" cy="47655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RÃ©sultat de recherche d'images pour &quot;urjc logo&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10" descr="RÃ©sultat de recherche d'images pour &quot;urjc logo&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6" name="Picture 12" descr="RÃ©sultat de recherche d'images pour &quot;urjc logo&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12226" y="6216526"/>
            <a:ext cx="1131376" cy="5746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RÃ©sultat de recherche d'images pour &quot;urjc logo&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84705" y="6114082"/>
            <a:ext cx="1358897" cy="690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732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https://www.diviz.org/_static/divizlog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5151" y="138844"/>
            <a:ext cx="532048" cy="4611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Logo F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07" y="249158"/>
            <a:ext cx="1076540" cy="3609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www.fun-mooc.fr/media/universities/logo_COMUE_Grenoble_180x100.png.180x100_q8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591" y="6009791"/>
            <a:ext cx="1714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362" y="6235913"/>
            <a:ext cx="1293516" cy="4765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RÃ©sultat de recherche d'images pour &quot;urjc logo&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4705" y="6114082"/>
            <a:ext cx="1358897" cy="69023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3973" y="212980"/>
            <a:ext cx="8048625"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3964153" y="4184543"/>
            <a:ext cx="4114800" cy="1015663"/>
          </a:xfrm>
          <a:prstGeom prst="rect">
            <a:avLst/>
          </a:prstGeom>
          <a:noFill/>
        </p:spPr>
        <p:txBody>
          <a:bodyPr wrap="square" rtlCol="0">
            <a:spAutoFit/>
          </a:bodyPr>
          <a:lstStyle/>
          <a:p>
            <a:r>
              <a:rPr lang="es-ES" sz="6000" dirty="0" err="1" smtClean="0"/>
              <a:t>Thank</a:t>
            </a:r>
            <a:r>
              <a:rPr lang="es-ES" sz="6000" dirty="0" smtClean="0"/>
              <a:t> </a:t>
            </a:r>
            <a:r>
              <a:rPr lang="es-ES" sz="6000" dirty="0" err="1" smtClean="0"/>
              <a:t>you</a:t>
            </a:r>
            <a:r>
              <a:rPr lang="es-ES" sz="6000" dirty="0" smtClean="0"/>
              <a:t>!</a:t>
            </a:r>
            <a:endParaRPr lang="es-ES" sz="6000" dirty="0"/>
          </a:p>
        </p:txBody>
      </p:sp>
    </p:spTree>
    <p:extLst>
      <p:ext uri="{BB962C8B-B14F-4D97-AF65-F5344CB8AC3E}">
        <p14:creationId xmlns:p14="http://schemas.microsoft.com/office/powerpoint/2010/main" val="1596917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DD49D4C-91F9-4CA4-9985-D45C9EF53545}"/>
              </a:ext>
            </a:extLst>
          </p:cNvPr>
          <p:cNvSpPr>
            <a:spLocks noGrp="1"/>
          </p:cNvSpPr>
          <p:nvPr>
            <p:ph type="title"/>
          </p:nvPr>
        </p:nvSpPr>
        <p:spPr/>
        <p:txBody>
          <a:bodyPr/>
          <a:lstStyle/>
          <a:p>
            <a:pPr algn="ctr"/>
            <a:r>
              <a:rPr lang="es-ES" b="1" dirty="0" err="1"/>
              <a:t>Aim</a:t>
            </a:r>
            <a:r>
              <a:rPr lang="es-ES" b="1" dirty="0"/>
              <a:t> and </a:t>
            </a:r>
            <a:r>
              <a:rPr lang="es-ES" b="1" dirty="0" err="1"/>
              <a:t>scope</a:t>
            </a:r>
            <a:endParaRPr lang="en-GB" b="1" dirty="0"/>
          </a:p>
        </p:txBody>
      </p:sp>
      <p:pic>
        <p:nvPicPr>
          <p:cNvPr id="6" name="Picture 5" descr="https://www.diviz.org/_static/divizlog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5151" y="138844"/>
            <a:ext cx="532048" cy="4611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Logo F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07" y="249158"/>
            <a:ext cx="1076540" cy="3609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fun-mooc.fr/media/universities/logo_COMUE_Grenoble_180x100.png.180x100_q8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591" y="6009791"/>
            <a:ext cx="1714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362" y="6235913"/>
            <a:ext cx="1293516" cy="47655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RÃ©sultat de recherche d'images pour &quot;urjc logo&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10" descr="RÃ©sultat de recherche d'images pour &quot;urjc logo&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6" name="Picture 12" descr="RÃ©sultat de recherche d'images pour &quot;urjc logo&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2226" y="6216526"/>
            <a:ext cx="1131376" cy="5746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RÃ©sultat de recherche d'images pour &quot;urjc logo&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4705" y="6114082"/>
            <a:ext cx="1358897" cy="690234"/>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764771" y="2277687"/>
            <a:ext cx="10108276" cy="2585323"/>
          </a:xfrm>
          <a:prstGeom prst="rect">
            <a:avLst/>
          </a:prstGeom>
          <a:noFill/>
        </p:spPr>
        <p:txBody>
          <a:bodyPr wrap="square" rtlCol="0">
            <a:spAutoFit/>
          </a:bodyPr>
          <a:lstStyle/>
          <a:p>
            <a:r>
              <a:rPr lang="en-US" sz="2400" dirty="0"/>
              <a:t>The idea in this MOOC is not that students are able to design the flowcharts themselves. They do not have enough theoretical understanding of the methods. On the contrary, it is that, given a flow diagram of a specific method, they are able to use it at the user level: enter the data and parameters necessary for the program to provide a solution. Likewise, students must be able to interpret the results obtained.</a:t>
            </a:r>
            <a:endParaRPr lang="es-ES" sz="2400" dirty="0"/>
          </a:p>
          <a:p>
            <a:endParaRPr lang="es-ES" dirty="0"/>
          </a:p>
        </p:txBody>
      </p:sp>
    </p:spTree>
    <p:extLst>
      <p:ext uri="{BB962C8B-B14F-4D97-AF65-F5344CB8AC3E}">
        <p14:creationId xmlns:p14="http://schemas.microsoft.com/office/powerpoint/2010/main" val="1975606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err="1"/>
              <a:t>Description</a:t>
            </a:r>
            <a:r>
              <a:rPr lang="es-ES" b="1" dirty="0"/>
              <a:t> of </a:t>
            </a:r>
            <a:r>
              <a:rPr lang="es-ES" b="1" dirty="0" err="1"/>
              <a:t>the</a:t>
            </a:r>
            <a:r>
              <a:rPr lang="es-ES" b="1" dirty="0"/>
              <a:t> </a:t>
            </a:r>
            <a:r>
              <a:rPr lang="es-ES" b="1" dirty="0">
                <a:solidFill>
                  <a:srgbClr val="0070C0"/>
                </a:solidFill>
              </a:rPr>
              <a:t>MOOC</a:t>
            </a:r>
            <a:endParaRPr lang="es-ES" dirty="0">
              <a:solidFill>
                <a:srgbClr val="0070C0"/>
              </a:solidFill>
            </a:endParaRPr>
          </a:p>
        </p:txBody>
      </p:sp>
      <p:sp>
        <p:nvSpPr>
          <p:cNvPr id="3" name="2 CuadroTexto"/>
          <p:cNvSpPr txBox="1"/>
          <p:nvPr/>
        </p:nvSpPr>
        <p:spPr>
          <a:xfrm>
            <a:off x="573437" y="1565329"/>
            <a:ext cx="10903058" cy="4247317"/>
          </a:xfrm>
          <a:prstGeom prst="rect">
            <a:avLst/>
          </a:prstGeom>
          <a:noFill/>
        </p:spPr>
        <p:txBody>
          <a:bodyPr wrap="square" rtlCol="0">
            <a:spAutoFit/>
          </a:bodyPr>
          <a:lstStyle/>
          <a:p>
            <a:r>
              <a:rPr lang="en-US" b="1" dirty="0"/>
              <a:t>About the </a:t>
            </a:r>
            <a:r>
              <a:rPr lang="en-US" b="1" dirty="0" smtClean="0"/>
              <a:t>course:</a:t>
            </a:r>
          </a:p>
          <a:p>
            <a:endParaRPr lang="en-US" dirty="0"/>
          </a:p>
          <a:p>
            <a:pPr marL="285750" indent="-285750">
              <a:buFont typeface="Arial" panose="020B0604020202020204" pitchFamily="34" charset="0"/>
              <a:buChar char="•"/>
            </a:pPr>
            <a:r>
              <a:rPr lang="en-US" dirty="0" smtClean="0"/>
              <a:t> </a:t>
            </a:r>
            <a:r>
              <a:rPr lang="en-US" dirty="0"/>
              <a:t>This course is aimed at a public, student or professional, who wants to know more about the tools to make "reasonable" decisions. </a:t>
            </a:r>
            <a:r>
              <a:rPr lang="en-US" u="sng" dirty="0"/>
              <a:t>It is aimed at non-specialists. </a:t>
            </a:r>
            <a:endParaRPr lang="en-US" u="sng"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a:t>
            </a:r>
            <a:r>
              <a:rPr lang="en-US" dirty="0"/>
              <a:t>idea is to situate the context of decision-making when the optimization of a single criterion is not sufficient.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a:t>
            </a:r>
            <a:r>
              <a:rPr lang="en-US" dirty="0"/>
              <a:t>essential of the field </a:t>
            </a:r>
            <a:r>
              <a:rPr lang="en-US" dirty="0" smtClean="0"/>
              <a:t>is </a:t>
            </a:r>
            <a:r>
              <a:rPr lang="en-US" dirty="0"/>
              <a:t>presented (typology of the problems of decision, concept of scale, outranking and aggregation) before detailing some methods among the most used (AHP, ELECTRE III, MACBETH and UTA).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a:t>
            </a:r>
            <a:r>
              <a:rPr lang="en-US" dirty="0"/>
              <a:t>pedagogy is based on video capsules accompanied by works of appropriation of key concepts and multiple choice questions that validate understanding. </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The </a:t>
            </a:r>
            <a:r>
              <a:rPr lang="en-US" dirty="0"/>
              <a:t>methods are illustrated through a simple problem where </a:t>
            </a:r>
            <a:r>
              <a:rPr lang="en-US" dirty="0" err="1" smtClean="0"/>
              <a:t>studentes</a:t>
            </a:r>
            <a:r>
              <a:rPr lang="en-US" dirty="0" smtClean="0"/>
              <a:t> </a:t>
            </a:r>
            <a:r>
              <a:rPr lang="en-US" dirty="0"/>
              <a:t>are guided by the authors and then a </a:t>
            </a:r>
            <a:r>
              <a:rPr lang="en-US" dirty="0" smtClean="0"/>
              <a:t>“near” </a:t>
            </a:r>
            <a:r>
              <a:rPr lang="en-US" dirty="0"/>
              <a:t>real problem.</a:t>
            </a:r>
            <a:endParaRPr lang="es-ES" dirty="0"/>
          </a:p>
        </p:txBody>
      </p:sp>
      <p:pic>
        <p:nvPicPr>
          <p:cNvPr id="4" name="Picture 5" descr="https://www.diviz.org/_static/divizlog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5151" y="138844"/>
            <a:ext cx="532048" cy="4611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Logo F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07" y="249158"/>
            <a:ext cx="1076540" cy="3609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www.fun-mooc.fr/media/universities/logo_COMUE_Grenoble_180x100.png.180x100_q8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591" y="6009791"/>
            <a:ext cx="1714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362" y="6235913"/>
            <a:ext cx="1293516" cy="4765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RÃ©sultat de recherche d'images pour &quot;urjc logo&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2226" y="6216526"/>
            <a:ext cx="1131376" cy="5746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RÃ©sultat de recherche d'images pour &quot;urjc logo&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4705" y="6114082"/>
            <a:ext cx="1358897" cy="690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543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err="1"/>
              <a:t>Description</a:t>
            </a:r>
            <a:r>
              <a:rPr lang="es-ES" b="1" dirty="0"/>
              <a:t> of </a:t>
            </a:r>
            <a:r>
              <a:rPr lang="es-ES" b="1" dirty="0" err="1"/>
              <a:t>the</a:t>
            </a:r>
            <a:r>
              <a:rPr lang="es-ES" b="1" dirty="0"/>
              <a:t> </a:t>
            </a:r>
            <a:r>
              <a:rPr lang="es-ES" b="1" dirty="0">
                <a:solidFill>
                  <a:srgbClr val="0070C0"/>
                </a:solidFill>
              </a:rPr>
              <a:t>MOOC</a:t>
            </a:r>
            <a:endParaRPr lang="es-ES" dirty="0">
              <a:solidFill>
                <a:srgbClr val="0070C0"/>
              </a:solidFill>
            </a:endParaRPr>
          </a:p>
        </p:txBody>
      </p:sp>
      <p:sp>
        <p:nvSpPr>
          <p:cNvPr id="3" name="2 CuadroTexto"/>
          <p:cNvSpPr txBox="1"/>
          <p:nvPr/>
        </p:nvSpPr>
        <p:spPr>
          <a:xfrm>
            <a:off x="872077" y="1357160"/>
            <a:ext cx="9593451" cy="5355312"/>
          </a:xfrm>
          <a:prstGeom prst="rect">
            <a:avLst/>
          </a:prstGeom>
          <a:noFill/>
        </p:spPr>
        <p:txBody>
          <a:bodyPr wrap="square" rtlCol="0">
            <a:spAutoFit/>
          </a:bodyPr>
          <a:lstStyle/>
          <a:p>
            <a:r>
              <a:rPr lang="en-US" sz="2400" b="1" dirty="0" smtClean="0"/>
              <a:t>Format:</a:t>
            </a:r>
          </a:p>
          <a:p>
            <a:endParaRPr lang="en-US" sz="2400" dirty="0"/>
          </a:p>
          <a:p>
            <a:pPr marL="285750" indent="-285750">
              <a:buFont typeface="Arial" panose="020B0604020202020204" pitchFamily="34" charset="0"/>
              <a:buChar char="•"/>
            </a:pPr>
            <a:r>
              <a:rPr lang="en-US" sz="2400" dirty="0" smtClean="0"/>
              <a:t>The </a:t>
            </a:r>
            <a:r>
              <a:rPr lang="en-US" sz="2400" dirty="0"/>
              <a:t>course will run for 11 weeks: </a:t>
            </a:r>
            <a:endParaRPr lang="en-US" sz="2400" dirty="0" smtClean="0"/>
          </a:p>
          <a:p>
            <a:pPr marL="742950" lvl="1" indent="-285750">
              <a:buFont typeface="Arial" panose="020B0604020202020204" pitchFamily="34" charset="0"/>
              <a:buChar char="•"/>
            </a:pPr>
            <a:r>
              <a:rPr lang="en-US" sz="2400" dirty="0" smtClean="0"/>
              <a:t>8 </a:t>
            </a:r>
            <a:r>
              <a:rPr lang="en-US" sz="2400" dirty="0"/>
              <a:t>weeks of content (videos, quizzes, training exercises), </a:t>
            </a:r>
          </a:p>
          <a:p>
            <a:pPr marL="742950" lvl="1" indent="-285750">
              <a:buFont typeface="Arial" panose="020B0604020202020204" pitchFamily="34" charset="0"/>
              <a:buChar char="•"/>
            </a:pPr>
            <a:r>
              <a:rPr lang="en-US" sz="2400" dirty="0" smtClean="0"/>
              <a:t>plus </a:t>
            </a:r>
            <a:r>
              <a:rPr lang="en-US" sz="2400" dirty="0"/>
              <a:t>3 extra weeks dedicated to working on a case study of </a:t>
            </a:r>
            <a:r>
              <a:rPr lang="en-US" sz="2400" dirty="0" smtClean="0"/>
              <a:t>student’s </a:t>
            </a:r>
            <a:r>
              <a:rPr lang="en-US" sz="2400" dirty="0"/>
              <a:t>choice from 3. </a:t>
            </a:r>
            <a:endParaRPr lang="en-US" sz="2400" dirty="0" smtClean="0"/>
          </a:p>
          <a:p>
            <a:pPr marL="742950" lvl="1" indent="-285750">
              <a:buFont typeface="Arial" panose="020B0604020202020204" pitchFamily="34" charset="0"/>
              <a:buChar char="•"/>
            </a:pPr>
            <a:r>
              <a:rPr lang="en-US" sz="2400" dirty="0" smtClean="0"/>
              <a:t>A </a:t>
            </a:r>
            <a:r>
              <a:rPr lang="en-US" sz="2400" dirty="0"/>
              <a:t>2 week break will be observed at the time of Christmas holidays (from 23/12/2017 to 03/01/2018</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First edition of the course: from November 2017 to February 2018</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Second edition will start on spring 2019</a:t>
            </a:r>
          </a:p>
          <a:p>
            <a:endParaRPr lang="en-US" dirty="0">
              <a:solidFill>
                <a:srgbClr val="C00000"/>
              </a:solidFill>
            </a:endParaRPr>
          </a:p>
          <a:p>
            <a:r>
              <a:rPr lang="en-US" dirty="0"/>
              <a:t/>
            </a:r>
            <a:br>
              <a:rPr lang="en-US" dirty="0"/>
            </a:br>
            <a:endParaRPr lang="es-ES" dirty="0">
              <a:solidFill>
                <a:srgbClr val="C00000"/>
              </a:solidFill>
            </a:endParaRPr>
          </a:p>
        </p:txBody>
      </p:sp>
      <p:pic>
        <p:nvPicPr>
          <p:cNvPr id="4" name="Picture 5" descr="https://www.diviz.org/_static/divizlog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5151" y="138844"/>
            <a:ext cx="532048" cy="4611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Logo F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07" y="249158"/>
            <a:ext cx="1076540" cy="3609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www.fun-mooc.fr/media/universities/logo_COMUE_Grenoble_180x100.png.180x100_q8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591" y="6009791"/>
            <a:ext cx="1714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362" y="6235913"/>
            <a:ext cx="1293516" cy="4765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RÃ©sultat de recherche d'images pour &quot;urjc logo&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2226" y="6216526"/>
            <a:ext cx="1131376" cy="5746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RÃ©sultat de recherche d'images pour &quot;urjc logo&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4705" y="6114082"/>
            <a:ext cx="1358897" cy="690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444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err="1"/>
              <a:t>Description</a:t>
            </a:r>
            <a:r>
              <a:rPr lang="es-ES" b="1" dirty="0"/>
              <a:t> of </a:t>
            </a:r>
            <a:r>
              <a:rPr lang="es-ES" b="1" dirty="0" err="1"/>
              <a:t>the</a:t>
            </a:r>
            <a:r>
              <a:rPr lang="es-ES" b="1" dirty="0"/>
              <a:t> </a:t>
            </a:r>
            <a:r>
              <a:rPr lang="es-ES" b="1" dirty="0">
                <a:solidFill>
                  <a:srgbClr val="0070C0"/>
                </a:solidFill>
              </a:rPr>
              <a:t>MOOC</a:t>
            </a:r>
            <a:endParaRPr lang="es-ES" dirty="0">
              <a:solidFill>
                <a:srgbClr val="0070C0"/>
              </a:solidFill>
            </a:endParaRPr>
          </a:p>
        </p:txBody>
      </p:sp>
      <p:pic>
        <p:nvPicPr>
          <p:cNvPr id="3" name="Picture 5" descr="https://www.diviz.org/_static/divizlog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5151" y="138844"/>
            <a:ext cx="532048" cy="4611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Logo F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07" y="249158"/>
            <a:ext cx="1076540" cy="360922"/>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519193" y="1373953"/>
            <a:ext cx="11538488" cy="5816977"/>
          </a:xfrm>
          <a:prstGeom prst="rect">
            <a:avLst/>
          </a:prstGeom>
          <a:noFill/>
        </p:spPr>
        <p:txBody>
          <a:bodyPr wrap="square" rtlCol="0">
            <a:spAutoFit/>
          </a:bodyPr>
          <a:lstStyle/>
          <a:p>
            <a:r>
              <a:rPr lang="en-US" sz="2400" b="1" dirty="0"/>
              <a:t>Prerequisites:</a:t>
            </a:r>
          </a:p>
          <a:p>
            <a:pPr marL="285750" indent="-285750">
              <a:buFont typeface="Arial" panose="020B0604020202020204" pitchFamily="34" charset="0"/>
              <a:buChar char="•"/>
            </a:pPr>
            <a:r>
              <a:rPr lang="en-US" sz="2400" dirty="0" smtClean="0"/>
              <a:t>Having </a:t>
            </a:r>
            <a:r>
              <a:rPr lang="en-US" sz="2400" dirty="0"/>
              <a:t>been confronted with decision situations.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Basic mathematical notions (matrix, linear programming, algebra</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Intellectual </a:t>
            </a:r>
            <a:r>
              <a:rPr lang="en-US" sz="2400" dirty="0" smtClean="0"/>
              <a:t>curiosity</a:t>
            </a:r>
          </a:p>
          <a:p>
            <a:pPr marL="285750" indent="-285750">
              <a:buFont typeface="Arial" panose="020B0604020202020204" pitchFamily="34" charset="0"/>
              <a:buChar char="•"/>
            </a:pPr>
            <a:endParaRPr lang="en-US" sz="2400" dirty="0">
              <a:solidFill>
                <a:srgbClr val="C00000"/>
              </a:solidFill>
            </a:endParaRPr>
          </a:p>
          <a:p>
            <a:r>
              <a:rPr lang="es-ES" sz="2400" b="1" dirty="0" err="1" smtClean="0"/>
              <a:t>Educational</a:t>
            </a:r>
            <a:r>
              <a:rPr lang="es-ES" sz="2400" b="1" dirty="0" smtClean="0"/>
              <a:t> </a:t>
            </a:r>
            <a:r>
              <a:rPr lang="es-ES" sz="2400" b="1" dirty="0" err="1" smtClean="0"/>
              <a:t>team</a:t>
            </a:r>
            <a:r>
              <a:rPr lang="es-ES" sz="2400" b="1" dirty="0" smtClean="0"/>
              <a:t>:</a:t>
            </a:r>
          </a:p>
          <a:p>
            <a:pPr marL="285750" indent="-285750">
              <a:lnSpc>
                <a:spcPct val="150000"/>
              </a:lnSpc>
              <a:buFont typeface="Arial" panose="020B0604020202020204" pitchFamily="34" charset="0"/>
              <a:buChar char="•"/>
            </a:pPr>
            <a:r>
              <a:rPr lang="es-ES" sz="2400" dirty="0" err="1" smtClean="0"/>
              <a:t>Vincent</a:t>
            </a:r>
            <a:r>
              <a:rPr lang="es-ES" sz="2400" dirty="0" smtClean="0"/>
              <a:t> </a:t>
            </a:r>
            <a:r>
              <a:rPr lang="es-ES" sz="2400" dirty="0" err="1" smtClean="0"/>
              <a:t>Clivillé</a:t>
            </a:r>
            <a:r>
              <a:rPr lang="es-ES" sz="2400" dirty="0" smtClean="0"/>
              <a:t>: </a:t>
            </a:r>
            <a:r>
              <a:rPr lang="en-US" sz="2400" dirty="0" smtClean="0"/>
              <a:t>Associate Professor in Automatics, </a:t>
            </a:r>
            <a:r>
              <a:rPr lang="en-US" sz="2400" dirty="0"/>
              <a:t>University </a:t>
            </a:r>
            <a:r>
              <a:rPr lang="en-US" sz="2400" dirty="0" err="1"/>
              <a:t>Savoie</a:t>
            </a:r>
            <a:r>
              <a:rPr lang="en-US" sz="2400" dirty="0"/>
              <a:t> Mont </a:t>
            </a:r>
            <a:r>
              <a:rPr lang="en-US" sz="2400" dirty="0" smtClean="0"/>
              <a:t>Blanc.</a:t>
            </a:r>
          </a:p>
          <a:p>
            <a:pPr marL="285750" indent="-285750">
              <a:lnSpc>
                <a:spcPct val="150000"/>
              </a:lnSpc>
              <a:buFont typeface="Arial" panose="020B0604020202020204" pitchFamily="34" charset="0"/>
              <a:buChar char="•"/>
            </a:pPr>
            <a:r>
              <a:rPr lang="en-US" sz="2400" dirty="0" err="1" smtClean="0"/>
              <a:t>María</a:t>
            </a:r>
            <a:r>
              <a:rPr lang="en-US" sz="2400" dirty="0" smtClean="0"/>
              <a:t> A. de Vicente y Oliva: </a:t>
            </a:r>
            <a:r>
              <a:rPr lang="es-ES" sz="2400" dirty="0" err="1" smtClean="0"/>
              <a:t>Professor</a:t>
            </a:r>
            <a:r>
              <a:rPr lang="es-ES" sz="2400" dirty="0" smtClean="0"/>
              <a:t> </a:t>
            </a:r>
            <a:r>
              <a:rPr lang="es-ES" sz="2400" dirty="0"/>
              <a:t>of </a:t>
            </a:r>
            <a:r>
              <a:rPr lang="es-ES" sz="2400" dirty="0" err="1" smtClean="0"/>
              <a:t>Statistics</a:t>
            </a:r>
            <a:r>
              <a:rPr lang="es-ES" sz="2400" dirty="0" smtClean="0"/>
              <a:t>, </a:t>
            </a:r>
            <a:r>
              <a:rPr lang="es-ES" sz="2400" dirty="0"/>
              <a:t>Universidad Rey Juan Carlos </a:t>
            </a:r>
            <a:r>
              <a:rPr lang="es-ES" sz="2400" dirty="0" smtClean="0"/>
              <a:t>Madrid</a:t>
            </a:r>
          </a:p>
          <a:p>
            <a:pPr marL="285750" indent="-285750">
              <a:lnSpc>
                <a:spcPct val="150000"/>
              </a:lnSpc>
              <a:buFont typeface="Arial" panose="020B0604020202020204" pitchFamily="34" charset="0"/>
              <a:buChar char="•"/>
            </a:pPr>
            <a:r>
              <a:rPr lang="es-ES" sz="2400" dirty="0" smtClean="0"/>
              <a:t>Jaime Manera </a:t>
            </a:r>
            <a:r>
              <a:rPr lang="es-ES" sz="2400" dirty="0" err="1" smtClean="0"/>
              <a:t>Bassa</a:t>
            </a:r>
            <a:r>
              <a:rPr lang="es-ES" sz="2400" dirty="0" smtClean="0"/>
              <a:t>: </a:t>
            </a:r>
            <a:r>
              <a:rPr lang="es-ES" sz="2400" dirty="0" err="1"/>
              <a:t>Professor</a:t>
            </a:r>
            <a:r>
              <a:rPr lang="es-ES" sz="2400" dirty="0"/>
              <a:t> of </a:t>
            </a:r>
            <a:r>
              <a:rPr lang="es-ES" sz="2400" dirty="0" smtClean="0"/>
              <a:t>Marketing, </a:t>
            </a:r>
            <a:r>
              <a:rPr lang="es-ES" sz="2400" dirty="0"/>
              <a:t>Universidad Rey Juan Carlos Madrid</a:t>
            </a:r>
          </a:p>
          <a:p>
            <a:endParaRPr lang="es-ES" dirty="0" smtClean="0"/>
          </a:p>
          <a:p>
            <a:endParaRPr lang="es-ES" dirty="0">
              <a:solidFill>
                <a:srgbClr val="C00000"/>
              </a:solidFill>
            </a:endParaRPr>
          </a:p>
          <a:p>
            <a:endParaRPr lang="es-ES" dirty="0">
              <a:solidFill>
                <a:srgbClr val="C00000"/>
              </a:solidFill>
            </a:endParaRPr>
          </a:p>
          <a:p>
            <a:endParaRPr lang="es-ES" dirty="0"/>
          </a:p>
        </p:txBody>
      </p:sp>
      <p:pic>
        <p:nvPicPr>
          <p:cNvPr id="6" name="Picture 4" descr="https://www.fun-mooc.fr/media/universities/logo_COMUE_Grenoble_180x100.png.180x100_q8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591" y="6009791"/>
            <a:ext cx="1714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362" y="6235913"/>
            <a:ext cx="1293516" cy="4765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RÃ©sultat de recherche d'images pour &quot;urjc logo&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2226" y="6216526"/>
            <a:ext cx="1131376" cy="5746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RÃ©sultat de recherche d'images pour &quot;urjc logo&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4705" y="6114082"/>
            <a:ext cx="1358897" cy="690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595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6548C20F-AB5A-4917-BEBB-70A73FF7C84B}"/>
              </a:ext>
            </a:extLst>
          </p:cNvPr>
          <p:cNvSpPr/>
          <p:nvPr/>
        </p:nvSpPr>
        <p:spPr>
          <a:xfrm>
            <a:off x="727189" y="2132390"/>
            <a:ext cx="10401886" cy="3268908"/>
          </a:xfrm>
          <a:prstGeom prst="rect">
            <a:avLst/>
          </a:prstGeom>
        </p:spPr>
        <p:txBody>
          <a:bodyPr wrap="square">
            <a:spAutoFit/>
          </a:bodyPr>
          <a:lstStyle/>
          <a:p>
            <a:pPr algn="just">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The </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MOOC</a:t>
            </a:r>
            <a:r>
              <a:rPr lang="en-GB" sz="2400" dirty="0" smtClean="0">
                <a:latin typeface="Calibri" panose="020F0502020204030204" pitchFamily="34" charset="0"/>
                <a:ea typeface="Calibri" panose="020F0502020204030204" pitchFamily="34" charset="0"/>
                <a:cs typeface="Times New Roman" panose="02020603050405020304" pitchFamily="18" charset="0"/>
              </a:rPr>
              <a:t> </a:t>
            </a:r>
            <a:r>
              <a:rPr lang="en-GB" sz="2400" dirty="0">
                <a:latin typeface="Calibri" panose="020F0502020204030204" pitchFamily="34" charset="0"/>
                <a:ea typeface="Calibri" panose="020F0502020204030204" pitchFamily="34" charset="0"/>
                <a:cs typeface="Times New Roman" panose="02020603050405020304" pitchFamily="18" charset="0"/>
              </a:rPr>
              <a:t>is not an exhaustive course in terms of presenting approaches and methods. </a:t>
            </a:r>
          </a:p>
          <a:p>
            <a:pPr algn="just">
              <a:lnSpc>
                <a:spcPct val="107000"/>
              </a:lnSpc>
              <a:spcAft>
                <a:spcPts val="80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Some methods of AMCD and the corresponding application software are proposed. </a:t>
            </a:r>
          </a:p>
          <a:p>
            <a:pPr algn="just">
              <a:lnSpc>
                <a:spcPct val="107000"/>
              </a:lnSpc>
              <a:spcAft>
                <a:spcPts val="80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latin typeface="Calibri" panose="020F0502020204030204" pitchFamily="34" charset="0"/>
                <a:ea typeface="Calibri" panose="020F0502020204030204" pitchFamily="34" charset="0"/>
                <a:cs typeface="Times New Roman" panose="02020603050405020304" pitchFamily="18" charset="0"/>
              </a:rPr>
              <a:t>Our philosophy has been to look for free software or to have free trial versions.</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1 Título"/>
          <p:cNvSpPr>
            <a:spLocks noGrp="1"/>
          </p:cNvSpPr>
          <p:nvPr>
            <p:ph type="title"/>
          </p:nvPr>
        </p:nvSpPr>
        <p:spPr>
          <a:xfrm>
            <a:off x="838200" y="365125"/>
            <a:ext cx="10515600" cy="1325563"/>
          </a:xfrm>
        </p:spPr>
        <p:txBody>
          <a:bodyPr/>
          <a:lstStyle/>
          <a:p>
            <a:pPr algn="ctr"/>
            <a:r>
              <a:rPr lang="es-ES" b="1" dirty="0" err="1"/>
              <a:t>Description</a:t>
            </a:r>
            <a:r>
              <a:rPr lang="es-ES" b="1" dirty="0"/>
              <a:t> of </a:t>
            </a:r>
            <a:r>
              <a:rPr lang="es-ES" b="1" dirty="0" err="1"/>
              <a:t>the</a:t>
            </a:r>
            <a:r>
              <a:rPr lang="es-ES" b="1" dirty="0"/>
              <a:t> </a:t>
            </a:r>
            <a:r>
              <a:rPr lang="es-ES" b="1" dirty="0">
                <a:solidFill>
                  <a:srgbClr val="0070C0"/>
                </a:solidFill>
              </a:rPr>
              <a:t>MOOC</a:t>
            </a:r>
            <a:endParaRPr lang="es-ES" dirty="0">
              <a:solidFill>
                <a:srgbClr val="0070C0"/>
              </a:solidFill>
            </a:endParaRPr>
          </a:p>
        </p:txBody>
      </p:sp>
      <p:pic>
        <p:nvPicPr>
          <p:cNvPr id="5" name="Picture 5" descr="https://www.diviz.org/_static/divizlog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5151" y="138844"/>
            <a:ext cx="532048" cy="4611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Logo F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07" y="249158"/>
            <a:ext cx="1076540" cy="3609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www.fun-mooc.fr/media/universities/logo_COMUE_Grenoble_180x100.png.180x100_q8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591" y="6009791"/>
            <a:ext cx="1714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362" y="6235913"/>
            <a:ext cx="1293516" cy="4765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RÃ©sultat de recherche d'images pour &quot;urjc logo&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2226" y="6216526"/>
            <a:ext cx="1131376" cy="5746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RÃ©sultat de recherche d'images pour &quot;urjc logo&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4705" y="6114082"/>
            <a:ext cx="1358897" cy="690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113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err="1"/>
              <a:t>Description</a:t>
            </a:r>
            <a:r>
              <a:rPr lang="es-ES" b="1" dirty="0"/>
              <a:t> of </a:t>
            </a:r>
            <a:r>
              <a:rPr lang="es-ES" b="1" dirty="0" err="1"/>
              <a:t>the</a:t>
            </a:r>
            <a:r>
              <a:rPr lang="es-ES" b="1" dirty="0"/>
              <a:t> </a:t>
            </a:r>
            <a:r>
              <a:rPr lang="es-ES" b="1" dirty="0">
                <a:solidFill>
                  <a:srgbClr val="0070C0"/>
                </a:solidFill>
              </a:rPr>
              <a:t>MOOC</a:t>
            </a:r>
            <a:endParaRPr lang="es-ES" dirty="0">
              <a:solidFill>
                <a:srgbClr val="0070C0"/>
              </a:solidFill>
            </a:endParaRPr>
          </a:p>
        </p:txBody>
      </p:sp>
      <p:pic>
        <p:nvPicPr>
          <p:cNvPr id="3" name="Picture 5" descr="https://www.diviz.org/_static/divizlog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5151" y="138844"/>
            <a:ext cx="532048" cy="4611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Logo F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07" y="249158"/>
            <a:ext cx="1076540" cy="360922"/>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480448" y="1387098"/>
            <a:ext cx="11515242" cy="4339650"/>
          </a:xfrm>
          <a:prstGeom prst="rect">
            <a:avLst/>
          </a:prstGeom>
          <a:noFill/>
        </p:spPr>
        <p:txBody>
          <a:bodyPr wrap="square" rtlCol="0">
            <a:spAutoFit/>
          </a:bodyPr>
          <a:lstStyle/>
          <a:p>
            <a:r>
              <a:rPr lang="en-US" b="1" dirty="0"/>
              <a:t>Course Index</a:t>
            </a:r>
            <a:r>
              <a:rPr lang="en-US" b="1" dirty="0" smtClean="0"/>
              <a:t>:</a:t>
            </a:r>
          </a:p>
          <a:p>
            <a:endParaRPr lang="en-US" b="1" dirty="0"/>
          </a:p>
          <a:p>
            <a:r>
              <a:rPr lang="en-US" sz="2400" dirty="0"/>
              <a:t>Week 1: Introduction, presentation of the meta-example and typology of decision problems </a:t>
            </a:r>
          </a:p>
          <a:p>
            <a:r>
              <a:rPr lang="en-US" sz="2400" dirty="0"/>
              <a:t>Week 2: The search for an optimal solution and the notion of scale </a:t>
            </a:r>
          </a:p>
          <a:p>
            <a:r>
              <a:rPr lang="en-US" sz="2400" dirty="0"/>
              <a:t>Week 3: The main approaches </a:t>
            </a:r>
          </a:p>
          <a:p>
            <a:r>
              <a:rPr lang="en-US" sz="2400" dirty="0"/>
              <a:t>Week 4: The </a:t>
            </a:r>
            <a:r>
              <a:rPr lang="en-US" sz="2400" b="1" dirty="0" err="1" smtClean="0">
                <a:solidFill>
                  <a:srgbClr val="E04E20"/>
                </a:solidFill>
              </a:rPr>
              <a:t>diviz</a:t>
            </a:r>
            <a:r>
              <a:rPr lang="en-US" sz="2400" dirty="0" smtClean="0"/>
              <a:t> platform</a:t>
            </a:r>
            <a:endParaRPr lang="en-US" sz="2400" dirty="0"/>
          </a:p>
          <a:p>
            <a:r>
              <a:rPr lang="en-US" sz="2400" dirty="0"/>
              <a:t>Week 5: The AHP Method </a:t>
            </a:r>
          </a:p>
          <a:p>
            <a:r>
              <a:rPr lang="en-US" sz="2400" dirty="0"/>
              <a:t>Week 6: The ELECTRE Methods </a:t>
            </a:r>
          </a:p>
          <a:p>
            <a:r>
              <a:rPr lang="en-US" sz="2400" dirty="0"/>
              <a:t>Week 7: The MACBETH Method </a:t>
            </a:r>
          </a:p>
          <a:p>
            <a:r>
              <a:rPr lang="en-US" sz="2400" dirty="0"/>
              <a:t>Week 8: The UTA method </a:t>
            </a:r>
          </a:p>
          <a:p>
            <a:r>
              <a:rPr lang="en-US" sz="2400" dirty="0"/>
              <a:t>Week 9: Work on the </a:t>
            </a:r>
            <a:r>
              <a:rPr lang="en-US" sz="2400" dirty="0" smtClean="0"/>
              <a:t>Case Study </a:t>
            </a:r>
            <a:endParaRPr lang="en-US" sz="2400" dirty="0"/>
          </a:p>
          <a:p>
            <a:r>
              <a:rPr lang="en-US" sz="2400" dirty="0"/>
              <a:t>Week 10 and 11: Peer Review of the Case Study</a:t>
            </a:r>
            <a:endParaRPr lang="es-ES" sz="2400" dirty="0"/>
          </a:p>
        </p:txBody>
      </p:sp>
      <p:pic>
        <p:nvPicPr>
          <p:cNvPr id="6" name="Picture 4" descr="https://www.fun-mooc.fr/media/universities/logo_COMUE_Grenoble_180x100.png.180x100_q8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591" y="6009791"/>
            <a:ext cx="1714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362" y="6235913"/>
            <a:ext cx="1293516" cy="4765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RÃ©sultat de recherche d'images pour &quot;urjc logo&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2226" y="6216526"/>
            <a:ext cx="1131376" cy="5746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RÃ©sultat de recherche d'images pour &quot;urjc logo&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4705" y="6114082"/>
            <a:ext cx="1358897" cy="690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8752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1055</TotalTime>
  <Words>1524</Words>
  <Application>Microsoft Office PowerPoint</Application>
  <PresentationFormat>Personalizado</PresentationFormat>
  <Paragraphs>210</Paragraphs>
  <Slides>30</Slides>
  <Notes>0</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Tema de Office</vt:lpstr>
      <vt:lpstr>Learning MCDA with the help of diviz</vt:lpstr>
      <vt:lpstr>Index of the presentation:</vt:lpstr>
      <vt:lpstr>Aim and scope</vt:lpstr>
      <vt:lpstr>Aim and scope</vt:lpstr>
      <vt:lpstr>Description of the MOOC</vt:lpstr>
      <vt:lpstr>Description of the MOOC</vt:lpstr>
      <vt:lpstr>Description of the MOOC</vt:lpstr>
      <vt:lpstr>Description of the MOOC</vt:lpstr>
      <vt:lpstr>Description of the MOOC</vt:lpstr>
      <vt:lpstr>Description of the MOOC</vt:lpstr>
      <vt:lpstr>Description of the MOOC</vt:lpstr>
      <vt:lpstr>The role of diviz in the course </vt:lpstr>
      <vt:lpstr>The role of diviz in the course </vt:lpstr>
      <vt:lpstr>Using diviz to learn MCDA</vt:lpstr>
      <vt:lpstr>Using diviz to learn MCDA</vt:lpstr>
      <vt:lpstr>Using diviz to learn MCDA</vt:lpstr>
      <vt:lpstr>Using diviz to learn MCDA</vt:lpstr>
      <vt:lpstr>Using diviz to understand ELECTRE III</vt:lpstr>
      <vt:lpstr>Presentación de PowerPoint</vt:lpstr>
      <vt:lpstr>Using diviz to understand ELECTRE III</vt:lpstr>
      <vt:lpstr>Presentación de PowerPoint</vt:lpstr>
      <vt:lpstr>Using diviz to learn ELECTRE III</vt:lpstr>
      <vt:lpstr>Using diviz to learn UTA</vt:lpstr>
      <vt:lpstr>Using diviz to learn UTA</vt:lpstr>
      <vt:lpstr>Using diviz to learn UTA</vt:lpstr>
      <vt:lpstr>Using diviz to fully develop a case study  </vt:lpstr>
      <vt:lpstr>Presentación de PowerPoint</vt:lpstr>
      <vt:lpstr>Thinking about what we have achieved</vt:lpstr>
      <vt:lpstr>Thinking about what we have achieved</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Samsung</dc:creator>
  <cp:lastModifiedBy>Maria de Vicente y Oliva</cp:lastModifiedBy>
  <cp:revision>113</cp:revision>
  <cp:lastPrinted>2018-09-24T10:02:14Z</cp:lastPrinted>
  <dcterms:created xsi:type="dcterms:W3CDTF">2018-07-31T14:53:57Z</dcterms:created>
  <dcterms:modified xsi:type="dcterms:W3CDTF">2018-09-24T11:08:57Z</dcterms:modified>
</cp:coreProperties>
</file>